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35"/>
    <p:restoredTop sz="92412"/>
  </p:normalViewPr>
  <p:slideViewPr>
    <p:cSldViewPr snapToGrid="0" snapToObjects="1">
      <p:cViewPr varScale="1">
        <p:scale>
          <a:sx n="101" d="100"/>
          <a:sy n="101" d="100"/>
        </p:scale>
        <p:origin x="20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9647C-282D-4839-ADE9-1727B567710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23C111-2916-46AE-89A8-8712C9256DF4}">
      <dgm:prSet/>
      <dgm:spPr/>
      <dgm:t>
        <a:bodyPr/>
        <a:lstStyle/>
        <a:p>
          <a:r>
            <a:rPr lang="en-US" b="1" u="sng"/>
            <a:t>Migration</a:t>
          </a:r>
          <a:r>
            <a:rPr lang="en-US"/>
            <a:t>: movement from one country or region to settle in another </a:t>
          </a:r>
        </a:p>
      </dgm:t>
    </dgm:pt>
    <dgm:pt modelId="{BCD3575A-B5F7-417F-A90A-F8651AC67F7C}" type="parTrans" cxnId="{BF4D878E-A60D-4832-862A-0BB9D5C0B3A8}">
      <dgm:prSet/>
      <dgm:spPr/>
      <dgm:t>
        <a:bodyPr/>
        <a:lstStyle/>
        <a:p>
          <a:endParaRPr lang="en-US"/>
        </a:p>
      </dgm:t>
    </dgm:pt>
    <dgm:pt modelId="{7CBBC6B7-D51B-4548-997A-031D8238C4E7}" type="sibTrans" cxnId="{BF4D878E-A60D-4832-862A-0BB9D5C0B3A8}">
      <dgm:prSet/>
      <dgm:spPr/>
      <dgm:t>
        <a:bodyPr/>
        <a:lstStyle/>
        <a:p>
          <a:endParaRPr lang="en-US"/>
        </a:p>
      </dgm:t>
    </dgm:pt>
    <dgm:pt modelId="{7CD2BC5C-534D-49E9-97B3-DCDCAF95C0FA}">
      <dgm:prSet/>
      <dgm:spPr/>
      <dgm:t>
        <a:bodyPr/>
        <a:lstStyle/>
        <a:p>
          <a:r>
            <a:rPr lang="en-US" b="1" u="sng"/>
            <a:t>Bantu</a:t>
          </a:r>
          <a:r>
            <a:rPr lang="en-US"/>
            <a:t>:  a large group of central and southern Africans who speak related languages</a:t>
          </a:r>
        </a:p>
      </dgm:t>
    </dgm:pt>
    <dgm:pt modelId="{F7556ED0-5EFE-4290-9342-0EC45EE4B7B9}" type="parTrans" cxnId="{15E53167-4158-42D4-B473-34DD62EBBA6F}">
      <dgm:prSet/>
      <dgm:spPr/>
      <dgm:t>
        <a:bodyPr/>
        <a:lstStyle/>
        <a:p>
          <a:endParaRPr lang="en-US"/>
        </a:p>
      </dgm:t>
    </dgm:pt>
    <dgm:pt modelId="{036C5578-0E44-4B48-B341-83D41DB08D27}" type="sibTrans" cxnId="{15E53167-4158-42D4-B473-34DD62EBBA6F}">
      <dgm:prSet/>
      <dgm:spPr/>
      <dgm:t>
        <a:bodyPr/>
        <a:lstStyle/>
        <a:p>
          <a:endParaRPr lang="en-US"/>
        </a:p>
      </dgm:t>
    </dgm:pt>
    <dgm:pt modelId="{104D5755-A151-4DA1-9B3D-AE5F3B26C64B}">
      <dgm:prSet/>
      <dgm:spPr/>
      <dgm:t>
        <a:bodyPr/>
        <a:lstStyle/>
        <a:p>
          <a:r>
            <a:rPr lang="en-US" b="1" u="sng"/>
            <a:t>Savanna</a:t>
          </a:r>
          <a:r>
            <a:rPr lang="en-US"/>
            <a:t>:  an area of grassland with scattered trees and bushes </a:t>
          </a:r>
        </a:p>
      </dgm:t>
    </dgm:pt>
    <dgm:pt modelId="{E1D5D704-1FCE-4685-B8D5-AE0A716918DA}" type="parTrans" cxnId="{40EA7985-09F6-4D25-99D1-D86A4692B5EE}">
      <dgm:prSet/>
      <dgm:spPr/>
      <dgm:t>
        <a:bodyPr/>
        <a:lstStyle/>
        <a:p>
          <a:endParaRPr lang="en-US"/>
        </a:p>
      </dgm:t>
    </dgm:pt>
    <dgm:pt modelId="{51764217-7E63-41DF-9898-E4E9D19C552C}" type="sibTrans" cxnId="{40EA7985-09F6-4D25-99D1-D86A4692B5EE}">
      <dgm:prSet/>
      <dgm:spPr/>
      <dgm:t>
        <a:bodyPr/>
        <a:lstStyle/>
        <a:p>
          <a:endParaRPr lang="en-US"/>
        </a:p>
      </dgm:t>
    </dgm:pt>
    <dgm:pt modelId="{EBC8C1C2-7A2B-49A3-9F11-7F10D7425074}">
      <dgm:prSet/>
      <dgm:spPr/>
      <dgm:t>
        <a:bodyPr/>
        <a:lstStyle/>
        <a:p>
          <a:r>
            <a:rPr lang="en-US" b="1" u="sng"/>
            <a:t>Sahara</a:t>
          </a:r>
          <a:r>
            <a:rPr lang="en-US"/>
            <a:t>:  a huge desert stretching across most of North Africa </a:t>
          </a:r>
        </a:p>
      </dgm:t>
    </dgm:pt>
    <dgm:pt modelId="{BB2BF65E-C790-4B26-9FD9-B519AE5FC706}" type="parTrans" cxnId="{1BC6FE32-D5BB-464A-89E1-39AD64DF2084}">
      <dgm:prSet/>
      <dgm:spPr/>
      <dgm:t>
        <a:bodyPr/>
        <a:lstStyle/>
        <a:p>
          <a:endParaRPr lang="en-US"/>
        </a:p>
      </dgm:t>
    </dgm:pt>
    <dgm:pt modelId="{0D73318E-0D3D-4903-A66E-27C2B83334E1}" type="sibTrans" cxnId="{1BC6FE32-D5BB-464A-89E1-39AD64DF2084}">
      <dgm:prSet/>
      <dgm:spPr/>
      <dgm:t>
        <a:bodyPr/>
        <a:lstStyle/>
        <a:p>
          <a:endParaRPr lang="en-US"/>
        </a:p>
      </dgm:t>
    </dgm:pt>
    <dgm:pt modelId="{095306B1-869E-4DB0-BDB5-1B12512F1736}">
      <dgm:prSet/>
      <dgm:spPr/>
      <dgm:t>
        <a:bodyPr/>
        <a:lstStyle/>
        <a:p>
          <a:r>
            <a:rPr lang="en-US" b="1" u="sng"/>
            <a:t>Oral History</a:t>
          </a:r>
          <a:r>
            <a:rPr lang="en-US"/>
            <a:t>:  accounts of the past that people pass down by word of mouth </a:t>
          </a:r>
        </a:p>
      </dgm:t>
    </dgm:pt>
    <dgm:pt modelId="{AC4125BE-6E0F-44C3-9651-2988E7A8BA7B}" type="parTrans" cxnId="{A3A2B6AF-AF7F-4D31-873B-823185D44B35}">
      <dgm:prSet/>
      <dgm:spPr/>
      <dgm:t>
        <a:bodyPr/>
        <a:lstStyle/>
        <a:p>
          <a:endParaRPr lang="en-US"/>
        </a:p>
      </dgm:t>
    </dgm:pt>
    <dgm:pt modelId="{6F3EDBAC-3F4C-40B2-9386-61CCBD51EBE6}" type="sibTrans" cxnId="{A3A2B6AF-AF7F-4D31-873B-823185D44B35}">
      <dgm:prSet/>
      <dgm:spPr/>
      <dgm:t>
        <a:bodyPr/>
        <a:lstStyle/>
        <a:p>
          <a:endParaRPr lang="en-US"/>
        </a:p>
      </dgm:t>
    </dgm:pt>
    <dgm:pt modelId="{B382CA62-1449-456F-900F-9AC92A012B71}">
      <dgm:prSet/>
      <dgm:spPr/>
      <dgm:t>
        <a:bodyPr/>
        <a:lstStyle/>
        <a:p>
          <a:r>
            <a:rPr lang="en-US" b="1" u="sng" dirty="0"/>
            <a:t>Clan</a:t>
          </a:r>
          <a:r>
            <a:rPr lang="en-US" dirty="0"/>
            <a:t>:  a group of families who traces their roots to the same ancestor </a:t>
          </a:r>
        </a:p>
      </dgm:t>
    </dgm:pt>
    <dgm:pt modelId="{42F664D8-A14C-4B9C-8912-8BC4BE049D45}" type="parTrans" cxnId="{B0866541-1E77-4B43-8244-9D0C83F8377B}">
      <dgm:prSet/>
      <dgm:spPr/>
      <dgm:t>
        <a:bodyPr/>
        <a:lstStyle/>
        <a:p>
          <a:endParaRPr lang="en-US"/>
        </a:p>
      </dgm:t>
    </dgm:pt>
    <dgm:pt modelId="{78CA938B-2463-4662-8593-0E00EF7AEE00}" type="sibTrans" cxnId="{B0866541-1E77-4B43-8244-9D0C83F8377B}">
      <dgm:prSet/>
      <dgm:spPr/>
      <dgm:t>
        <a:bodyPr/>
        <a:lstStyle/>
        <a:p>
          <a:endParaRPr lang="en-US"/>
        </a:p>
      </dgm:t>
    </dgm:pt>
    <dgm:pt modelId="{912E3F75-C18D-E34D-8534-FDB79FF11C7B}" type="pres">
      <dgm:prSet presAssocID="{2DA9647C-282D-4839-ADE9-1727B5677108}" presName="linear" presStyleCnt="0">
        <dgm:presLayoutVars>
          <dgm:animLvl val="lvl"/>
          <dgm:resizeHandles val="exact"/>
        </dgm:presLayoutVars>
      </dgm:prSet>
      <dgm:spPr/>
    </dgm:pt>
    <dgm:pt modelId="{2EBF6309-5028-F242-824E-9B65736AA9F3}" type="pres">
      <dgm:prSet presAssocID="{4B23C111-2916-46AE-89A8-8712C9256DF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B124AB7-03BF-744A-88E1-411EDFACD13B}" type="pres">
      <dgm:prSet presAssocID="{7CBBC6B7-D51B-4548-997A-031D8238C4E7}" presName="spacer" presStyleCnt="0"/>
      <dgm:spPr/>
    </dgm:pt>
    <dgm:pt modelId="{9D3501A5-2A94-E64B-930F-07537CE8AE58}" type="pres">
      <dgm:prSet presAssocID="{7CD2BC5C-534D-49E9-97B3-DCDCAF95C0F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D96C546-4404-5E4C-9AA9-4FC791E80165}" type="pres">
      <dgm:prSet presAssocID="{036C5578-0E44-4B48-B341-83D41DB08D27}" presName="spacer" presStyleCnt="0"/>
      <dgm:spPr/>
    </dgm:pt>
    <dgm:pt modelId="{890148E0-5ACA-9D43-A7AD-C71AA1C6C43F}" type="pres">
      <dgm:prSet presAssocID="{104D5755-A151-4DA1-9B3D-AE5F3B26C64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76D387C-0689-9847-A68C-011FD6878440}" type="pres">
      <dgm:prSet presAssocID="{51764217-7E63-41DF-9898-E4E9D19C552C}" presName="spacer" presStyleCnt="0"/>
      <dgm:spPr/>
    </dgm:pt>
    <dgm:pt modelId="{65AF3E52-22B0-4C4F-8D26-D2AE33431426}" type="pres">
      <dgm:prSet presAssocID="{EBC8C1C2-7A2B-49A3-9F11-7F10D742507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44F2C46-C9F7-1D4A-927A-FD355073EB89}" type="pres">
      <dgm:prSet presAssocID="{0D73318E-0D3D-4903-A66E-27C2B83334E1}" presName="spacer" presStyleCnt="0"/>
      <dgm:spPr/>
    </dgm:pt>
    <dgm:pt modelId="{BBA8967F-D396-E149-B341-7DC2F8E12A88}" type="pres">
      <dgm:prSet presAssocID="{095306B1-869E-4DB0-BDB5-1B12512F173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0CC6CFC-EB13-0F47-AECE-F9BEC981E38F}" type="pres">
      <dgm:prSet presAssocID="{6F3EDBAC-3F4C-40B2-9386-61CCBD51EBE6}" presName="spacer" presStyleCnt="0"/>
      <dgm:spPr/>
    </dgm:pt>
    <dgm:pt modelId="{B03432F7-C5AF-1C47-8F64-4162303B23E1}" type="pres">
      <dgm:prSet presAssocID="{B382CA62-1449-456F-900F-9AC92A012B7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CD3A305-1714-EB49-B4C3-00FD2B02CF61}" type="presOf" srcId="{095306B1-869E-4DB0-BDB5-1B12512F1736}" destId="{BBA8967F-D396-E149-B341-7DC2F8E12A88}" srcOrd="0" destOrd="0" presId="urn:microsoft.com/office/officeart/2005/8/layout/vList2"/>
    <dgm:cxn modelId="{0E9B7228-59CE-6348-A18D-152E9F687C90}" type="presOf" srcId="{104D5755-A151-4DA1-9B3D-AE5F3B26C64B}" destId="{890148E0-5ACA-9D43-A7AD-C71AA1C6C43F}" srcOrd="0" destOrd="0" presId="urn:microsoft.com/office/officeart/2005/8/layout/vList2"/>
    <dgm:cxn modelId="{1BC6FE32-D5BB-464A-89E1-39AD64DF2084}" srcId="{2DA9647C-282D-4839-ADE9-1727B5677108}" destId="{EBC8C1C2-7A2B-49A3-9F11-7F10D7425074}" srcOrd="3" destOrd="0" parTransId="{BB2BF65E-C790-4B26-9FD9-B519AE5FC706}" sibTransId="{0D73318E-0D3D-4903-A66E-27C2B83334E1}"/>
    <dgm:cxn modelId="{B0866541-1E77-4B43-8244-9D0C83F8377B}" srcId="{2DA9647C-282D-4839-ADE9-1727B5677108}" destId="{B382CA62-1449-456F-900F-9AC92A012B71}" srcOrd="5" destOrd="0" parTransId="{42F664D8-A14C-4B9C-8912-8BC4BE049D45}" sibTransId="{78CA938B-2463-4662-8593-0E00EF7AEE00}"/>
    <dgm:cxn modelId="{15E53167-4158-42D4-B473-34DD62EBBA6F}" srcId="{2DA9647C-282D-4839-ADE9-1727B5677108}" destId="{7CD2BC5C-534D-49E9-97B3-DCDCAF95C0FA}" srcOrd="1" destOrd="0" parTransId="{F7556ED0-5EFE-4290-9342-0EC45EE4B7B9}" sibTransId="{036C5578-0E44-4B48-B341-83D41DB08D27}"/>
    <dgm:cxn modelId="{2378A66D-53F1-5347-9A76-415437B68D95}" type="presOf" srcId="{B382CA62-1449-456F-900F-9AC92A012B71}" destId="{B03432F7-C5AF-1C47-8F64-4162303B23E1}" srcOrd="0" destOrd="0" presId="urn:microsoft.com/office/officeart/2005/8/layout/vList2"/>
    <dgm:cxn modelId="{9B0F6479-7063-3C4D-B160-FF37DDAD30CE}" type="presOf" srcId="{7CD2BC5C-534D-49E9-97B3-DCDCAF95C0FA}" destId="{9D3501A5-2A94-E64B-930F-07537CE8AE58}" srcOrd="0" destOrd="0" presId="urn:microsoft.com/office/officeart/2005/8/layout/vList2"/>
    <dgm:cxn modelId="{40EA7985-09F6-4D25-99D1-D86A4692B5EE}" srcId="{2DA9647C-282D-4839-ADE9-1727B5677108}" destId="{104D5755-A151-4DA1-9B3D-AE5F3B26C64B}" srcOrd="2" destOrd="0" parTransId="{E1D5D704-1FCE-4685-B8D5-AE0A716918DA}" sibTransId="{51764217-7E63-41DF-9898-E4E9D19C552C}"/>
    <dgm:cxn modelId="{BF4D878E-A60D-4832-862A-0BB9D5C0B3A8}" srcId="{2DA9647C-282D-4839-ADE9-1727B5677108}" destId="{4B23C111-2916-46AE-89A8-8712C9256DF4}" srcOrd="0" destOrd="0" parTransId="{BCD3575A-B5F7-417F-A90A-F8651AC67F7C}" sibTransId="{7CBBC6B7-D51B-4548-997A-031D8238C4E7}"/>
    <dgm:cxn modelId="{BDFEB2AD-7B30-EE44-9988-AED591D007D4}" type="presOf" srcId="{EBC8C1C2-7A2B-49A3-9F11-7F10D7425074}" destId="{65AF3E52-22B0-4C4F-8D26-D2AE33431426}" srcOrd="0" destOrd="0" presId="urn:microsoft.com/office/officeart/2005/8/layout/vList2"/>
    <dgm:cxn modelId="{A3A2B6AF-AF7F-4D31-873B-823185D44B35}" srcId="{2DA9647C-282D-4839-ADE9-1727B5677108}" destId="{095306B1-869E-4DB0-BDB5-1B12512F1736}" srcOrd="4" destOrd="0" parTransId="{AC4125BE-6E0F-44C3-9651-2988E7A8BA7B}" sibTransId="{6F3EDBAC-3F4C-40B2-9386-61CCBD51EBE6}"/>
    <dgm:cxn modelId="{446E45C3-EE86-EC4C-9177-0E2948C62F3C}" type="presOf" srcId="{4B23C111-2916-46AE-89A8-8712C9256DF4}" destId="{2EBF6309-5028-F242-824E-9B65736AA9F3}" srcOrd="0" destOrd="0" presId="urn:microsoft.com/office/officeart/2005/8/layout/vList2"/>
    <dgm:cxn modelId="{7E2C18F6-D7B0-1449-B149-0E925F3EFED0}" type="presOf" srcId="{2DA9647C-282D-4839-ADE9-1727B5677108}" destId="{912E3F75-C18D-E34D-8534-FDB79FF11C7B}" srcOrd="0" destOrd="0" presId="urn:microsoft.com/office/officeart/2005/8/layout/vList2"/>
    <dgm:cxn modelId="{15A6E454-64EF-4641-B5C9-8343271D9B8D}" type="presParOf" srcId="{912E3F75-C18D-E34D-8534-FDB79FF11C7B}" destId="{2EBF6309-5028-F242-824E-9B65736AA9F3}" srcOrd="0" destOrd="0" presId="urn:microsoft.com/office/officeart/2005/8/layout/vList2"/>
    <dgm:cxn modelId="{19FCA2E1-65DD-CA49-BFAC-A61E7067E039}" type="presParOf" srcId="{912E3F75-C18D-E34D-8534-FDB79FF11C7B}" destId="{5B124AB7-03BF-744A-88E1-411EDFACD13B}" srcOrd="1" destOrd="0" presId="urn:microsoft.com/office/officeart/2005/8/layout/vList2"/>
    <dgm:cxn modelId="{8CD908BF-0308-634C-9BAF-316192AFAE30}" type="presParOf" srcId="{912E3F75-C18D-E34D-8534-FDB79FF11C7B}" destId="{9D3501A5-2A94-E64B-930F-07537CE8AE58}" srcOrd="2" destOrd="0" presId="urn:microsoft.com/office/officeart/2005/8/layout/vList2"/>
    <dgm:cxn modelId="{D25153E8-564B-A54F-A9F8-55F4F32383C0}" type="presParOf" srcId="{912E3F75-C18D-E34D-8534-FDB79FF11C7B}" destId="{BD96C546-4404-5E4C-9AA9-4FC791E80165}" srcOrd="3" destOrd="0" presId="urn:microsoft.com/office/officeart/2005/8/layout/vList2"/>
    <dgm:cxn modelId="{01A874DF-8C82-5445-8AD0-D900DEBC4FFA}" type="presParOf" srcId="{912E3F75-C18D-E34D-8534-FDB79FF11C7B}" destId="{890148E0-5ACA-9D43-A7AD-C71AA1C6C43F}" srcOrd="4" destOrd="0" presId="urn:microsoft.com/office/officeart/2005/8/layout/vList2"/>
    <dgm:cxn modelId="{3EB4C411-EEF3-D640-9CE6-68C739531C97}" type="presParOf" srcId="{912E3F75-C18D-E34D-8534-FDB79FF11C7B}" destId="{A76D387C-0689-9847-A68C-011FD6878440}" srcOrd="5" destOrd="0" presId="urn:microsoft.com/office/officeart/2005/8/layout/vList2"/>
    <dgm:cxn modelId="{364340CD-F8BF-CB47-976B-621ADB656CBE}" type="presParOf" srcId="{912E3F75-C18D-E34D-8534-FDB79FF11C7B}" destId="{65AF3E52-22B0-4C4F-8D26-D2AE33431426}" srcOrd="6" destOrd="0" presId="urn:microsoft.com/office/officeart/2005/8/layout/vList2"/>
    <dgm:cxn modelId="{2CD40CBA-55A2-534B-B961-BC049C7DCA0F}" type="presParOf" srcId="{912E3F75-C18D-E34D-8534-FDB79FF11C7B}" destId="{544F2C46-C9F7-1D4A-927A-FD355073EB89}" srcOrd="7" destOrd="0" presId="urn:microsoft.com/office/officeart/2005/8/layout/vList2"/>
    <dgm:cxn modelId="{EFE0D3BF-DA01-D040-AECF-1CEA76E60C68}" type="presParOf" srcId="{912E3F75-C18D-E34D-8534-FDB79FF11C7B}" destId="{BBA8967F-D396-E149-B341-7DC2F8E12A88}" srcOrd="8" destOrd="0" presId="urn:microsoft.com/office/officeart/2005/8/layout/vList2"/>
    <dgm:cxn modelId="{1CB2CFEC-0BA4-504F-A481-FA82C7CF199C}" type="presParOf" srcId="{912E3F75-C18D-E34D-8534-FDB79FF11C7B}" destId="{80CC6CFC-EB13-0F47-AECE-F9BEC981E38F}" srcOrd="9" destOrd="0" presId="urn:microsoft.com/office/officeart/2005/8/layout/vList2"/>
    <dgm:cxn modelId="{23E408C4-29FA-FF4F-936A-D073D274C927}" type="presParOf" srcId="{912E3F75-C18D-E34D-8534-FDB79FF11C7B}" destId="{B03432F7-C5AF-1C47-8F64-4162303B23E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F6309-5028-F242-824E-9B65736AA9F3}">
      <dsp:nvSpPr>
        <dsp:cNvPr id="0" name=""/>
        <dsp:cNvSpPr/>
      </dsp:nvSpPr>
      <dsp:spPr>
        <a:xfrm>
          <a:off x="0" y="3177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/>
            <a:t>Migration</a:t>
          </a:r>
          <a:r>
            <a:rPr lang="en-US" sz="2400" kern="1200"/>
            <a:t>: movement from one country or region to settle in another </a:t>
          </a:r>
        </a:p>
      </dsp:txBody>
      <dsp:txXfrm>
        <a:off x="45235" y="77014"/>
        <a:ext cx="7023714" cy="836169"/>
      </dsp:txXfrm>
    </dsp:sp>
    <dsp:sp modelId="{9D3501A5-2A94-E64B-930F-07537CE8AE58}">
      <dsp:nvSpPr>
        <dsp:cNvPr id="0" name=""/>
        <dsp:cNvSpPr/>
      </dsp:nvSpPr>
      <dsp:spPr>
        <a:xfrm>
          <a:off x="0" y="102753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/>
            <a:t>Bantu</a:t>
          </a:r>
          <a:r>
            <a:rPr lang="en-US" sz="2400" kern="1200"/>
            <a:t>:  a large group of central and southern Africans who speak related languages</a:t>
          </a:r>
        </a:p>
      </dsp:txBody>
      <dsp:txXfrm>
        <a:off x="45235" y="1072774"/>
        <a:ext cx="7023714" cy="836169"/>
      </dsp:txXfrm>
    </dsp:sp>
    <dsp:sp modelId="{890148E0-5ACA-9D43-A7AD-C71AA1C6C43F}">
      <dsp:nvSpPr>
        <dsp:cNvPr id="0" name=""/>
        <dsp:cNvSpPr/>
      </dsp:nvSpPr>
      <dsp:spPr>
        <a:xfrm>
          <a:off x="0" y="202329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/>
            <a:t>Savanna</a:t>
          </a:r>
          <a:r>
            <a:rPr lang="en-US" sz="2400" kern="1200"/>
            <a:t>:  an area of grassland with scattered trees and bushes </a:t>
          </a:r>
        </a:p>
      </dsp:txBody>
      <dsp:txXfrm>
        <a:off x="45235" y="2068534"/>
        <a:ext cx="7023714" cy="836169"/>
      </dsp:txXfrm>
    </dsp:sp>
    <dsp:sp modelId="{65AF3E52-22B0-4C4F-8D26-D2AE33431426}">
      <dsp:nvSpPr>
        <dsp:cNvPr id="0" name=""/>
        <dsp:cNvSpPr/>
      </dsp:nvSpPr>
      <dsp:spPr>
        <a:xfrm>
          <a:off x="0" y="301905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/>
            <a:t>Sahara</a:t>
          </a:r>
          <a:r>
            <a:rPr lang="en-US" sz="2400" kern="1200"/>
            <a:t>:  a huge desert stretching across most of North Africa </a:t>
          </a:r>
        </a:p>
      </dsp:txBody>
      <dsp:txXfrm>
        <a:off x="45235" y="3064294"/>
        <a:ext cx="7023714" cy="836169"/>
      </dsp:txXfrm>
    </dsp:sp>
    <dsp:sp modelId="{BBA8967F-D396-E149-B341-7DC2F8E12A88}">
      <dsp:nvSpPr>
        <dsp:cNvPr id="0" name=""/>
        <dsp:cNvSpPr/>
      </dsp:nvSpPr>
      <dsp:spPr>
        <a:xfrm>
          <a:off x="0" y="401481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/>
            <a:t>Oral History</a:t>
          </a:r>
          <a:r>
            <a:rPr lang="en-US" sz="2400" kern="1200"/>
            <a:t>:  accounts of the past that people pass down by word of mouth </a:t>
          </a:r>
        </a:p>
      </dsp:txBody>
      <dsp:txXfrm>
        <a:off x="45235" y="4060054"/>
        <a:ext cx="7023714" cy="836169"/>
      </dsp:txXfrm>
    </dsp:sp>
    <dsp:sp modelId="{B03432F7-C5AF-1C47-8F64-4162303B23E1}">
      <dsp:nvSpPr>
        <dsp:cNvPr id="0" name=""/>
        <dsp:cNvSpPr/>
      </dsp:nvSpPr>
      <dsp:spPr>
        <a:xfrm>
          <a:off x="0" y="5010579"/>
          <a:ext cx="7114184" cy="92663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 dirty="0"/>
            <a:t>Clan</a:t>
          </a:r>
          <a:r>
            <a:rPr lang="en-US" sz="2400" kern="1200" dirty="0"/>
            <a:t>:  a group of families who traces their roots to the same ancestor </a:t>
          </a:r>
        </a:p>
      </dsp:txBody>
      <dsp:txXfrm>
        <a:off x="45235" y="5055814"/>
        <a:ext cx="7023714" cy="836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5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0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495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94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62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5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25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98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6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99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03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7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58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0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0009E-A8BB-ED49-81AD-E811449B3084}" type="datetimeFigureOut">
              <a:rPr lang="en-US" smtClean="0"/>
              <a:t>4/26/19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33B6EE-2BE9-2A4E-9F8C-97DAE2B34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BB1D8-C493-9F44-8ED0-42898735C9E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694738" y="1262063"/>
            <a:ext cx="3497262" cy="3001962"/>
          </a:xfrm>
        </p:spPr>
        <p:txBody>
          <a:bodyPr>
            <a:normAutofit/>
          </a:bodyPr>
          <a:lstStyle/>
          <a:p>
            <a:pPr algn="l"/>
            <a:endParaRPr lang="en-US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80427F-C636-8740-B6C0-5EF5B5723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802" y="1041886"/>
            <a:ext cx="6591697" cy="49437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E62DD1-8482-D843-83E3-BB4511765598}"/>
              </a:ext>
            </a:extLst>
          </p:cNvPr>
          <p:cNvSpPr txBox="1"/>
          <p:nvPr/>
        </p:nvSpPr>
        <p:spPr>
          <a:xfrm>
            <a:off x="4648000" y="1803400"/>
            <a:ext cx="2349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Chapter 11</a:t>
            </a:r>
          </a:p>
        </p:txBody>
      </p:sp>
    </p:spTree>
    <p:extLst>
      <p:ext uri="{BB962C8B-B14F-4D97-AF65-F5344CB8AC3E}">
        <p14:creationId xmlns:p14="http://schemas.microsoft.com/office/powerpoint/2010/main" val="7316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45EB-752A-DC43-833E-186FFB94C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Spread of Bantu Culture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F8E60-AF6A-0342-9A9F-B29D30F49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6889"/>
            <a:ext cx="8596668" cy="3880773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Often, Bantu people moved into areas where other people already </a:t>
            </a:r>
            <a:r>
              <a:rPr lang="en-US" sz="2400" b="1" u="sng" dirty="0"/>
              <a:t>lived</a:t>
            </a:r>
            <a:r>
              <a:rPr lang="en-US" sz="2400" dirty="0"/>
              <a:t>.  </a:t>
            </a:r>
          </a:p>
          <a:p>
            <a:pPr lvl="0"/>
            <a:r>
              <a:rPr lang="en-US" sz="2400" dirty="0"/>
              <a:t>When this happened, they sometimes </a:t>
            </a:r>
            <a:r>
              <a:rPr lang="en-US" sz="2400" b="1" u="sng" dirty="0"/>
              <a:t>joined</a:t>
            </a:r>
            <a:r>
              <a:rPr lang="en-US" sz="2400" dirty="0"/>
              <a:t> the other groups living there.  </a:t>
            </a:r>
          </a:p>
          <a:p>
            <a:pPr lvl="0"/>
            <a:r>
              <a:rPr lang="en-US" sz="2400" dirty="0"/>
              <a:t>The other cultures then usually </a:t>
            </a:r>
            <a:r>
              <a:rPr lang="en-US" sz="2400" b="1" u="sng" dirty="0"/>
              <a:t>adapted</a:t>
            </a:r>
            <a:r>
              <a:rPr lang="en-US" sz="2400" dirty="0"/>
              <a:t> to Bantu culture.  </a:t>
            </a:r>
          </a:p>
          <a:p>
            <a:pPr lvl="0"/>
            <a:r>
              <a:rPr lang="en-US" sz="2400" dirty="0"/>
              <a:t>At times, however, the Bantu </a:t>
            </a:r>
            <a:r>
              <a:rPr lang="en-US" sz="2400" b="1" u="sng" dirty="0"/>
              <a:t>forced</a:t>
            </a:r>
            <a:r>
              <a:rPr lang="en-US" sz="2400" dirty="0"/>
              <a:t> the people already living there to </a:t>
            </a:r>
            <a:r>
              <a:rPr lang="en-US" sz="2400" b="1" u="sng" dirty="0"/>
              <a:t>leave</a:t>
            </a:r>
            <a:r>
              <a:rPr lang="en-US" sz="2400" dirty="0"/>
              <a:t> their homes.  </a:t>
            </a:r>
          </a:p>
          <a:p>
            <a:pPr lvl="0"/>
            <a:r>
              <a:rPr lang="en-US" sz="2400" dirty="0"/>
              <a:t>As the Bantu migrated, they also carried a </a:t>
            </a:r>
            <a:r>
              <a:rPr lang="en-US" sz="2400" b="1" u="sng" dirty="0"/>
              <a:t>knowledge</a:t>
            </a:r>
            <a:r>
              <a:rPr lang="en-US" sz="2400" dirty="0"/>
              <a:t> of </a:t>
            </a:r>
            <a:r>
              <a:rPr lang="en-US" sz="2400" b="1" u="sng" dirty="0"/>
              <a:t>metalworking</a:t>
            </a:r>
            <a:r>
              <a:rPr lang="en-US" sz="2400" dirty="0"/>
              <a:t> with them.  </a:t>
            </a:r>
          </a:p>
          <a:p>
            <a:pPr lvl="0"/>
            <a:r>
              <a:rPr lang="en-US" sz="2400" dirty="0"/>
              <a:t>Iron tools gave them more </a:t>
            </a:r>
            <a:r>
              <a:rPr lang="en-US" sz="2400" b="1" u="sng" dirty="0"/>
              <a:t>control</a:t>
            </a:r>
            <a:r>
              <a:rPr lang="en-US" sz="2400" dirty="0"/>
              <a:t> over their environment than other cultures had.  </a:t>
            </a:r>
          </a:p>
        </p:txBody>
      </p:sp>
    </p:spTree>
    <p:extLst>
      <p:ext uri="{BB962C8B-B14F-4D97-AF65-F5344CB8AC3E}">
        <p14:creationId xmlns:p14="http://schemas.microsoft.com/office/powerpoint/2010/main" val="2978660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386B2-A0C6-954C-8181-E57F28E9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b="1" dirty="0"/>
              <a:t>The Spread of Bantu Culture,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A06E7-FA0C-AA45-9B6C-1E1B2EF67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100"/>
            <a:ext cx="6837564" cy="419816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With hard </a:t>
            </a:r>
            <a:r>
              <a:rPr lang="en-US" sz="2400" b="1" u="sng" dirty="0"/>
              <a:t>axes</a:t>
            </a:r>
            <a:r>
              <a:rPr lang="en-US" sz="2400" dirty="0"/>
              <a:t>, they could cut down trees and clear the land.</a:t>
            </a:r>
          </a:p>
          <a:p>
            <a:pPr lvl="0"/>
            <a:r>
              <a:rPr lang="en-US" sz="2400" dirty="0"/>
              <a:t>Their sharp, iron-headed </a:t>
            </a:r>
            <a:r>
              <a:rPr lang="en-US" sz="2400" b="1" u="sng" dirty="0"/>
              <a:t>spears</a:t>
            </a:r>
            <a:r>
              <a:rPr lang="en-US" sz="2400" dirty="0"/>
              <a:t> and </a:t>
            </a:r>
            <a:r>
              <a:rPr lang="en-US" sz="2400" b="1" u="sng" dirty="0"/>
              <a:t>arrows</a:t>
            </a:r>
            <a:r>
              <a:rPr lang="en-US" sz="2400" dirty="0"/>
              <a:t> were powerful weapons for </a:t>
            </a:r>
            <a:r>
              <a:rPr lang="en-US" sz="2400" b="1" u="sng" dirty="0"/>
              <a:t>hunting</a:t>
            </a:r>
            <a:r>
              <a:rPr lang="en-US" sz="2400" dirty="0"/>
              <a:t> and for </a:t>
            </a:r>
            <a:r>
              <a:rPr lang="en-US" sz="2400" b="1" u="sng" dirty="0"/>
              <a:t>warfare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These migrations continued over many generations, with groups moving whenever an area became </a:t>
            </a:r>
            <a:r>
              <a:rPr lang="en-US" sz="2400" b="1" u="sng" dirty="0"/>
              <a:t>crowded</a:t>
            </a:r>
            <a:r>
              <a:rPr lang="en-US" sz="2400" dirty="0"/>
              <a:t>. </a:t>
            </a:r>
          </a:p>
          <a:p>
            <a:pPr lvl="0"/>
            <a:r>
              <a:rPr lang="en-US" sz="2400" dirty="0"/>
              <a:t>In time, the Bantu had settled throughout </a:t>
            </a:r>
            <a:r>
              <a:rPr lang="en-US" sz="2400" b="1" u="sng" dirty="0"/>
              <a:t>Central</a:t>
            </a:r>
            <a:r>
              <a:rPr lang="en-US" sz="2400" dirty="0"/>
              <a:t> and </a:t>
            </a:r>
            <a:r>
              <a:rPr lang="en-US" sz="2400" b="1" u="sng" dirty="0"/>
              <a:t>Southern</a:t>
            </a:r>
            <a:r>
              <a:rPr lang="en-US" sz="2400" dirty="0"/>
              <a:t> Africa.  </a:t>
            </a:r>
          </a:p>
        </p:txBody>
      </p:sp>
      <p:pic>
        <p:nvPicPr>
          <p:cNvPr id="8194" name="Picture 2" descr="Image result for bantu weapons">
            <a:extLst>
              <a:ext uri="{FF2B5EF4-FFF2-40B4-BE49-F238E27FC236}">
                <a16:creationId xmlns:a16="http://schemas.microsoft.com/office/drawing/2014/main" id="{1FFB7752-087E-AF4C-9922-A509FDD8E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5417" y="2311400"/>
            <a:ext cx="3145536" cy="220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13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Image result for Sub-Saharan Africa storytellers">
            <a:extLst>
              <a:ext uri="{FF2B5EF4-FFF2-40B4-BE49-F238E27FC236}">
                <a16:creationId xmlns:a16="http://schemas.microsoft.com/office/drawing/2014/main" id="{A27F2E11-3ACC-CF4A-9609-22DABC7B5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0082" y="1131994"/>
            <a:ext cx="5836018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412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6238D-2752-0741-9D82-FDDAB4BA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3700" b="1"/>
              <a:t>VOCABULARY </a:t>
            </a:r>
            <a:endParaRPr lang="en-US" sz="37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1243E1-8EF6-4739-BD78-57F37038F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347093"/>
              </p:ext>
            </p:extLst>
          </p:nvPr>
        </p:nvGraphicFramePr>
        <p:xfrm>
          <a:off x="4569816" y="533400"/>
          <a:ext cx="7114184" cy="5968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876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A0F9E0-17E5-864A-9C8A-165A8DA31A52}"/>
              </a:ext>
            </a:extLst>
          </p:cNvPr>
          <p:cNvSpPr/>
          <p:nvPr/>
        </p:nvSpPr>
        <p:spPr>
          <a:xfrm>
            <a:off x="616226" y="467140"/>
            <a:ext cx="85277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About 4,000 years ago, many families left where they lived in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West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Africa never to return and carrying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everything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they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 them.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one knows exactly why they first moved.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kept searching for better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farming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time, their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migration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or movement from one region to settle in another, took them across most of Africa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south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Equator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they have more than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200 million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descendants.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name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Bantu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describes both this large group of Africans and the related </a:t>
            </a:r>
            <a:r>
              <a:rPr lang="en-US" sz="2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languages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they speak.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Image result for the bantu">
            <a:extLst>
              <a:ext uri="{FF2B5EF4-FFF2-40B4-BE49-F238E27FC236}">
                <a16:creationId xmlns:a16="http://schemas.microsoft.com/office/drawing/2014/main" id="{995C4245-2265-D54A-83A0-F59B5F22EB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07" r="-1" b="6746"/>
          <a:stretch/>
        </p:blipFill>
        <p:spPr bwMode="auto">
          <a:xfrm>
            <a:off x="6083669" y="4275061"/>
            <a:ext cx="5879731" cy="2582939"/>
          </a:xfrm>
          <a:custGeom>
            <a:avLst/>
            <a:gdLst>
              <a:gd name="connsiteX0" fmla="*/ 540554 w 8274669"/>
              <a:gd name="connsiteY0" fmla="*/ 0 h 3635025"/>
              <a:gd name="connsiteX1" fmla="*/ 8274669 w 8274669"/>
              <a:gd name="connsiteY1" fmla="*/ 0 h 3635025"/>
              <a:gd name="connsiteX2" fmla="*/ 8274669 w 8274669"/>
              <a:gd name="connsiteY2" fmla="*/ 3635025 h 3635025"/>
              <a:gd name="connsiteX3" fmla="*/ 0 w 8274669"/>
              <a:gd name="connsiteY3" fmla="*/ 3635025 h 363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4669" h="3635025">
                <a:moveTo>
                  <a:pt x="540554" y="0"/>
                </a:moveTo>
                <a:lnTo>
                  <a:pt x="8274669" y="0"/>
                </a:lnTo>
                <a:lnTo>
                  <a:pt x="8274669" y="3635025"/>
                </a:lnTo>
                <a:lnTo>
                  <a:pt x="0" y="363502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04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9F8A-DABF-D841-AC30-F7DDFD28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Africa’s Physical Geography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6CC6-1379-7043-87A5-B18BCD343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816166" cy="429101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400" dirty="0"/>
              <a:t>Africa consists of </a:t>
            </a:r>
            <a:r>
              <a:rPr lang="en-US" sz="2400" b="1" u="sng" dirty="0"/>
              <a:t>tropical rain forests</a:t>
            </a:r>
            <a:r>
              <a:rPr lang="en-US" sz="2400" dirty="0"/>
              <a:t> that are located on both sides of the Equator.</a:t>
            </a:r>
          </a:p>
          <a:p>
            <a:pPr lvl="1"/>
            <a:r>
              <a:rPr lang="en-US" sz="2400" dirty="0"/>
              <a:t>They have </a:t>
            </a:r>
            <a:r>
              <a:rPr lang="en-US" sz="2400" b="1" u="sng" dirty="0"/>
              <a:t>hot</a:t>
            </a:r>
            <a:r>
              <a:rPr lang="en-US" sz="2400" dirty="0"/>
              <a:t>, </a:t>
            </a:r>
            <a:r>
              <a:rPr lang="en-US" sz="2400" b="1" u="sng" dirty="0"/>
              <a:t>moist</a:t>
            </a:r>
            <a:r>
              <a:rPr lang="en-US" sz="2400" dirty="0"/>
              <a:t> climates.</a:t>
            </a:r>
          </a:p>
          <a:p>
            <a:pPr lvl="0"/>
            <a:r>
              <a:rPr lang="en-US" sz="2400" dirty="0"/>
              <a:t>Surrounding these forests are bands of </a:t>
            </a:r>
            <a:r>
              <a:rPr lang="en-US" sz="2400" b="1" u="sng" dirty="0"/>
              <a:t>savanna</a:t>
            </a:r>
            <a:r>
              <a:rPr lang="en-US" sz="2400" dirty="0"/>
              <a:t>, areas of grassland with scattered trees and bushes.</a:t>
            </a:r>
          </a:p>
          <a:p>
            <a:pPr lvl="0"/>
            <a:r>
              <a:rPr lang="en-US" sz="2400" dirty="0"/>
              <a:t>Africa’s </a:t>
            </a:r>
            <a:r>
              <a:rPr lang="en-US" sz="2400" b="1" u="sng" dirty="0"/>
              <a:t>lions</a:t>
            </a:r>
            <a:r>
              <a:rPr lang="en-US" sz="2400" dirty="0"/>
              <a:t>, zebras, and </a:t>
            </a:r>
            <a:r>
              <a:rPr lang="en-US" sz="2400" b="1" u="sng" dirty="0"/>
              <a:t>elephants</a:t>
            </a:r>
            <a:r>
              <a:rPr lang="en-US" sz="2400" dirty="0"/>
              <a:t> live mainly on the savannas.   </a:t>
            </a:r>
          </a:p>
          <a:p>
            <a:pPr lvl="0"/>
            <a:r>
              <a:rPr lang="en-US" sz="2400" b="1" u="sng" dirty="0"/>
              <a:t>Deserts</a:t>
            </a:r>
            <a:r>
              <a:rPr lang="en-US" sz="2400" dirty="0"/>
              <a:t> stretch north and south of the savannas.</a:t>
            </a:r>
          </a:p>
          <a:p>
            <a:pPr lvl="0"/>
            <a:r>
              <a:rPr lang="en-US" sz="2400" dirty="0"/>
              <a:t>The </a:t>
            </a:r>
            <a:r>
              <a:rPr lang="en-US" sz="2400" b="1" u="sng" dirty="0"/>
              <a:t>Sahara</a:t>
            </a:r>
            <a:r>
              <a:rPr lang="en-US" sz="2400" dirty="0"/>
              <a:t> is a desert stretching across most of North Africa and is the world’s </a:t>
            </a:r>
            <a:r>
              <a:rPr lang="en-US" sz="2400" b="1" u="sng" dirty="0"/>
              <a:t>largest</a:t>
            </a:r>
            <a:r>
              <a:rPr lang="en-US" sz="2400" dirty="0"/>
              <a:t> desert.  </a:t>
            </a:r>
          </a:p>
          <a:p>
            <a:pPr lvl="0"/>
            <a:r>
              <a:rPr lang="en-US" sz="2400" dirty="0"/>
              <a:t>A band of </a:t>
            </a:r>
            <a:r>
              <a:rPr lang="en-US" sz="2400" b="1" u="sng" dirty="0"/>
              <a:t>lakes</a:t>
            </a:r>
            <a:r>
              <a:rPr lang="en-US" sz="2400" dirty="0"/>
              <a:t>, deep valleys, and rugged </a:t>
            </a:r>
            <a:r>
              <a:rPr lang="en-US" sz="2400" b="1" u="sng" dirty="0"/>
              <a:t>mountains</a:t>
            </a:r>
            <a:r>
              <a:rPr lang="en-US" sz="2400" dirty="0"/>
              <a:t> runs north to south through East Africa.  </a:t>
            </a:r>
          </a:p>
        </p:txBody>
      </p:sp>
      <p:pic>
        <p:nvPicPr>
          <p:cNvPr id="7170" name="Picture 2" descr="Image result for africa savanna">
            <a:extLst>
              <a:ext uri="{FF2B5EF4-FFF2-40B4-BE49-F238E27FC236}">
                <a16:creationId xmlns:a16="http://schemas.microsoft.com/office/drawing/2014/main" id="{D4D52F2F-DA53-AB42-8FA9-24B5DFC6C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0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3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0BA9-8CED-BD47-BD7B-1150569F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b="1" dirty="0"/>
              <a:t>The Bantu Migrations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5343C-9675-AF4F-A8E6-40243D17B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871903" cy="374932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dirty="0"/>
              <a:t>The physical barriers formed by lakes, forests, mountains, and rivers did not </a:t>
            </a:r>
            <a:r>
              <a:rPr lang="en-US" sz="2800" b="1" u="sng" dirty="0"/>
              <a:t>stop</a:t>
            </a:r>
            <a:r>
              <a:rPr lang="en-US" sz="2800" dirty="0"/>
              <a:t> the movement of people across Africa.</a:t>
            </a:r>
          </a:p>
          <a:p>
            <a:pPr lvl="0"/>
            <a:r>
              <a:rPr lang="en-US" sz="2800" dirty="0"/>
              <a:t>These </a:t>
            </a:r>
            <a:r>
              <a:rPr lang="en-US" sz="2800" b="1" u="sng" dirty="0"/>
              <a:t>migrations</a:t>
            </a:r>
            <a:r>
              <a:rPr lang="en-US" sz="2800" dirty="0"/>
              <a:t> continued for more than </a:t>
            </a:r>
            <a:r>
              <a:rPr lang="en-US" sz="2800" b="1" u="sng" dirty="0"/>
              <a:t>1,000</a:t>
            </a:r>
            <a:r>
              <a:rPr lang="en-US" sz="2800" dirty="0"/>
              <a:t> years.</a:t>
            </a:r>
          </a:p>
          <a:p>
            <a:pPr lvl="0"/>
            <a:r>
              <a:rPr lang="en-US" sz="2800" dirty="0"/>
              <a:t>They are among the </a:t>
            </a:r>
            <a:r>
              <a:rPr lang="en-US" sz="2800" b="1" u="sng" dirty="0"/>
              <a:t>largest</a:t>
            </a:r>
            <a:r>
              <a:rPr lang="en-US" sz="2800" dirty="0"/>
              <a:t> population movements in all of </a:t>
            </a:r>
            <a:r>
              <a:rPr lang="en-US" sz="2800" b="1" u="sng" dirty="0"/>
              <a:t>human history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  <p:pic>
        <p:nvPicPr>
          <p:cNvPr id="4098" name="Picture 2" descr="Image result for the bantu">
            <a:extLst>
              <a:ext uri="{FF2B5EF4-FFF2-40B4-BE49-F238E27FC236}">
                <a16:creationId xmlns:a16="http://schemas.microsoft.com/office/drawing/2014/main" id="{34BD08F6-0646-AE4E-930C-E7A985BA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9237" y="2057731"/>
            <a:ext cx="4204989" cy="314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20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DD4BF3-83BF-F647-A725-FE345B50D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8898" y="609600"/>
            <a:ext cx="7053102" cy="2227730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History of Sub-Saharan Africa </a:t>
            </a:r>
            <a:br>
              <a:rPr lang="en-US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3074" name="Picture 2" descr="Image result for Sub-Saharan Africa">
            <a:extLst>
              <a:ext uri="{FF2B5EF4-FFF2-40B4-BE49-F238E27FC236}">
                <a16:creationId xmlns:a16="http://schemas.microsoft.com/office/drawing/2014/main" id="{43AA3925-B312-F94A-949E-9766F6DD9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251" y="2060280"/>
            <a:ext cx="3856774" cy="282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83917-11DA-3C48-88B8-934CE8A71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2757" y="1955800"/>
            <a:ext cx="6021956" cy="4199467"/>
          </a:xfrm>
        </p:spPr>
        <p:txBody>
          <a:bodyPr anchor="t">
            <a:normAutofit fontScale="92500" lnSpcReduction="10000"/>
          </a:bodyPr>
          <a:lstStyle/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Historians know a great deal about North Africa’s history, but have a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sketchy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knowledge of Africa’s history south of the Sahara –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sub-Saharan Africa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Today,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scientists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historians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are working to piece together the history of this area.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Learning about this area is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difficult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because the </a:t>
            </a:r>
            <a:r>
              <a:rPr lang="en-US" sz="2800" b="1" u="sng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wood</a:t>
            </a:r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and </a:t>
            </a:r>
            <a:r>
              <a:rPr lang="en-US" sz="2800" b="1" u="sng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clay</a:t>
            </a:r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that the Africans used for building have </a:t>
            </a:r>
            <a:r>
              <a:rPr lang="en-US" sz="2800" b="1" u="sng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disintegrated</a:t>
            </a:r>
            <a:r>
              <a:rPr lang="en-US" sz="2800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FF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15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267EEE4-6354-4F1C-9484-951F0EB92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0"/>
            <a:ext cx="121856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A7FB8-5833-F840-9B45-BB3656ED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768" y="609600"/>
            <a:ext cx="5498361" cy="1320800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highlight>
                  <a:srgbClr val="80808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The History of Sub-Saharan Africa, cont.</a:t>
            </a:r>
            <a:endParaRPr lang="en-US" dirty="0">
              <a:highlight>
                <a:srgbClr val="808080"/>
              </a:highlight>
            </a:endParaRPr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0E5A83F9-E6B8-40BD-9C0D-9A6F15650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6B60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6376A-B1C2-0A40-9D26-92C6F0AE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770" y="2160589"/>
            <a:ext cx="5549732" cy="3880773"/>
          </a:xfrm>
        </p:spPr>
        <p:txBody>
          <a:bodyPr>
            <a:noAutofit/>
          </a:bodyPr>
          <a:lstStyle/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Even iron tools and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weapons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have not lasted because iron rusts fairly quickly.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However, modern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inventions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have helped scientists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uncover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new information.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Stories told by traditional African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storytellers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 have led to new areas of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exploration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fontAlgn="base">
              <a:spcBef>
                <a:spcPts val="0"/>
              </a:spcBef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These stories are often </a:t>
            </a:r>
            <a:r>
              <a:rPr lang="en-US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oral history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, accounts of the past that people pass down by word of mouth. 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2" name="Picture 2" descr="Image result for Sub-Saharan Africa weapons and tools">
            <a:extLst>
              <a:ext uri="{FF2B5EF4-FFF2-40B4-BE49-F238E27FC236}">
                <a16:creationId xmlns:a16="http://schemas.microsoft.com/office/drawing/2014/main" id="{3074BF01-06C9-7143-A6E1-D7E37C2614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41" r="4226" b="-1"/>
          <a:stretch/>
        </p:blipFill>
        <p:spPr bwMode="auto">
          <a:xfrm>
            <a:off x="7531482" y="10"/>
            <a:ext cx="4657341" cy="344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Sub-Saharan Africa storytellers">
            <a:extLst>
              <a:ext uri="{FF2B5EF4-FFF2-40B4-BE49-F238E27FC236}">
                <a16:creationId xmlns:a16="http://schemas.microsoft.com/office/drawing/2014/main" id="{2E176118-E423-BC45-8D09-2C7FAA8CBE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2" r="4706" b="2"/>
          <a:stretch/>
        </p:blipFill>
        <p:spPr bwMode="auto">
          <a:xfrm>
            <a:off x="7528308" y="3437472"/>
            <a:ext cx="4657341" cy="3428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204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61869-3FBF-D442-9091-709F0A64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n-US" b="1" dirty="0"/>
              <a:t>The Bantu</a:t>
            </a:r>
            <a:br>
              <a:rPr lang="en-US" dirty="0"/>
            </a:br>
            <a:endParaRPr lang="en-US" dirty="0"/>
          </a:p>
        </p:txBody>
      </p:sp>
      <p:pic>
        <p:nvPicPr>
          <p:cNvPr id="9218" name="Picture 2" descr="Image result for bantu farmers and herders">
            <a:extLst>
              <a:ext uri="{FF2B5EF4-FFF2-40B4-BE49-F238E27FC236}">
                <a16:creationId xmlns:a16="http://schemas.microsoft.com/office/drawing/2014/main" id="{F5D3396C-3297-C74E-BBB3-1BCE547C6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7474" y="2159331"/>
            <a:ext cx="2915973" cy="193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AAD0C-DA23-2B42-ACCC-3AD087CB3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1193801"/>
            <a:ext cx="7239840" cy="484756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90000"/>
              </a:lnSpc>
            </a:pPr>
            <a:r>
              <a:rPr lang="en-US" sz="2400" dirty="0"/>
              <a:t>In early times, most Bantu-speaking people were </a:t>
            </a:r>
            <a:r>
              <a:rPr lang="en-US" sz="2400" b="1" u="sng" dirty="0"/>
              <a:t>fishers</a:t>
            </a:r>
            <a:r>
              <a:rPr lang="en-US" sz="2400" dirty="0"/>
              <a:t>, farmers, and </a:t>
            </a:r>
            <a:r>
              <a:rPr lang="en-US" sz="2400" b="1" u="sng" dirty="0"/>
              <a:t>herders</a:t>
            </a:r>
            <a:r>
              <a:rPr lang="en-US" sz="2400" dirty="0"/>
              <a:t>.</a:t>
            </a:r>
          </a:p>
          <a:p>
            <a:pPr lvl="0">
              <a:lnSpc>
                <a:spcPct val="90000"/>
              </a:lnSpc>
            </a:pPr>
            <a:r>
              <a:rPr lang="en-US" sz="2400" dirty="0"/>
              <a:t>Their </a:t>
            </a:r>
            <a:r>
              <a:rPr lang="en-US" sz="2400" b="1" u="sng" dirty="0"/>
              <a:t>villages</a:t>
            </a:r>
            <a:r>
              <a:rPr lang="en-US" sz="2400" dirty="0"/>
              <a:t> were made of people from the same </a:t>
            </a:r>
            <a:r>
              <a:rPr lang="en-US" sz="2400" b="1" u="sng" dirty="0"/>
              <a:t>clan</a:t>
            </a:r>
            <a:r>
              <a:rPr lang="en-US" sz="2400" dirty="0"/>
              <a:t>, or group of </a:t>
            </a:r>
            <a:r>
              <a:rPr lang="en-US" sz="2400" b="1" u="sng" dirty="0"/>
              <a:t>families</a:t>
            </a:r>
            <a:r>
              <a:rPr lang="en-US" sz="2400" dirty="0"/>
              <a:t> who traces their roots to the same </a:t>
            </a:r>
            <a:r>
              <a:rPr lang="en-US" sz="2400" b="1" u="sng" dirty="0"/>
              <a:t>ancestor</a:t>
            </a:r>
            <a:r>
              <a:rPr lang="en-US" sz="2400" dirty="0"/>
              <a:t>.</a:t>
            </a:r>
          </a:p>
          <a:p>
            <a:pPr lvl="0">
              <a:lnSpc>
                <a:spcPct val="90000"/>
              </a:lnSpc>
            </a:pPr>
            <a:r>
              <a:rPr lang="en-US" sz="2400" dirty="0"/>
              <a:t>Many of these clans traced their ancestry through </a:t>
            </a:r>
            <a:r>
              <a:rPr lang="en-US" sz="2400" b="1" u="sng" dirty="0"/>
              <a:t>mothers</a:t>
            </a:r>
            <a:r>
              <a:rPr lang="en-US" sz="2400" dirty="0"/>
              <a:t> rather than fathers, so </a:t>
            </a:r>
            <a:r>
              <a:rPr lang="en-US" sz="2400" b="1" u="sng" dirty="0"/>
              <a:t>property</a:t>
            </a:r>
            <a:r>
              <a:rPr lang="en-US" sz="2400" dirty="0"/>
              <a:t> and positions of </a:t>
            </a:r>
            <a:r>
              <a:rPr lang="en-US" sz="2400" b="1" u="sng" dirty="0"/>
              <a:t>power</a:t>
            </a:r>
            <a:r>
              <a:rPr lang="en-US" sz="2400" dirty="0"/>
              <a:t> were passed down through the </a:t>
            </a:r>
            <a:r>
              <a:rPr lang="en-US" sz="2400" b="1" u="sng" dirty="0"/>
              <a:t>mother’s</a:t>
            </a:r>
            <a:r>
              <a:rPr lang="en-US" sz="2400" dirty="0"/>
              <a:t> side of the family.</a:t>
            </a:r>
          </a:p>
          <a:p>
            <a:pPr lvl="0">
              <a:lnSpc>
                <a:spcPct val="90000"/>
              </a:lnSpc>
            </a:pPr>
            <a:r>
              <a:rPr lang="en-US" sz="2400" dirty="0"/>
              <a:t>The Bantu-speaking people moved slowly from their traditional homelands in search for better </a:t>
            </a:r>
            <a:r>
              <a:rPr lang="en-US" sz="2400" b="1" u="sng" dirty="0"/>
              <a:t>farmland</a:t>
            </a:r>
            <a:r>
              <a:rPr lang="en-US" sz="2400" dirty="0"/>
              <a:t> and better </a:t>
            </a:r>
            <a:r>
              <a:rPr lang="en-US" sz="2400" b="1" u="sng" dirty="0"/>
              <a:t>grazing</a:t>
            </a:r>
            <a:r>
              <a:rPr lang="en-US" sz="2400" dirty="0"/>
              <a:t>.  </a:t>
            </a:r>
          </a:p>
          <a:p>
            <a:pPr lvl="0">
              <a:lnSpc>
                <a:spcPct val="90000"/>
              </a:lnSpc>
            </a:pPr>
            <a:r>
              <a:rPr lang="en-US" sz="2400" dirty="0"/>
              <a:t>As the Bantu migrated, they entered different </a:t>
            </a:r>
            <a:r>
              <a:rPr lang="en-US" sz="2400" b="1" u="sng" dirty="0"/>
              <a:t>environments</a:t>
            </a:r>
            <a:r>
              <a:rPr lang="en-US" sz="2400" dirty="0"/>
              <a:t> and had to </a:t>
            </a:r>
            <a:r>
              <a:rPr lang="en-US" sz="2400" b="1" u="sng" dirty="0"/>
              <a:t>change</a:t>
            </a:r>
            <a:r>
              <a:rPr lang="en-US" sz="2400" dirty="0"/>
              <a:t> the way they lived.  </a:t>
            </a:r>
          </a:p>
          <a:p>
            <a:pPr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0117409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{4EBC90BA-6C60-1849-9A8A-7023AD6A9A0D}tf10001060</Template>
  <TotalTime>4565</TotalTime>
  <Words>723</Words>
  <Application>Microsoft Macintosh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VOCABULARY </vt:lpstr>
      <vt:lpstr>PowerPoint Presentation</vt:lpstr>
      <vt:lpstr>Africa’s Physical Geography </vt:lpstr>
      <vt:lpstr>The Bantu Migrations </vt:lpstr>
      <vt:lpstr>The History of Sub-Saharan Africa  </vt:lpstr>
      <vt:lpstr>The History of Sub-Saharan Africa, cont.</vt:lpstr>
      <vt:lpstr>The Bantu </vt:lpstr>
      <vt:lpstr>The Spread of Bantu Culture </vt:lpstr>
      <vt:lpstr>The Spread of Bantu Culture, cont.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 and the Bantu</dc:title>
  <dc:creator>Coleman, DeShenia</dc:creator>
  <cp:lastModifiedBy>Coleman, DeShenia</cp:lastModifiedBy>
  <cp:revision>12</cp:revision>
  <dcterms:created xsi:type="dcterms:W3CDTF">2019-04-26T15:38:58Z</dcterms:created>
  <dcterms:modified xsi:type="dcterms:W3CDTF">2019-04-29T19:44:20Z</dcterms:modified>
</cp:coreProperties>
</file>