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9A86B-5E27-3EF1-74D6-B7098F2F0B83}" v="1" dt="2021-05-14T15:14:32.167"/>
    <p1510:client id="{4C3FCF8C-85DA-CA4D-B6D2-A632BD670C52}" v="405" dt="2021-05-14T18:03:11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788"/>
  </p:normalViewPr>
  <p:slideViewPr>
    <p:cSldViewPr snapToGrid="0" snapToObjects="1">
      <p:cViewPr varScale="1">
        <p:scale>
          <a:sx n="85" d="100"/>
          <a:sy n="85" d="100"/>
        </p:scale>
        <p:origin x="19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956E-F8E3-D449-A37D-92B49ECFC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7" y="993975"/>
            <a:ext cx="8361229" cy="2098226"/>
          </a:xfrm>
        </p:spPr>
        <p:txBody>
          <a:bodyPr/>
          <a:lstStyle/>
          <a:p>
            <a:r>
              <a:rPr lang="en-US" sz="5600" b="1"/>
              <a:t>Chapter 11, section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D450A-5184-C246-A9C5-C6C77DB87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4" y="3429000"/>
            <a:ext cx="6831673" cy="1086237"/>
          </a:xfrm>
        </p:spPr>
        <p:txBody>
          <a:bodyPr>
            <a:normAutofit/>
          </a:bodyPr>
          <a:lstStyle/>
          <a:p>
            <a:r>
              <a:rPr lang="en-US" sz="3200" b="1" i="1"/>
              <a:t>Kingdoms of West Africa</a:t>
            </a:r>
          </a:p>
        </p:txBody>
      </p:sp>
    </p:spTree>
    <p:extLst>
      <p:ext uri="{BB962C8B-B14F-4D97-AF65-F5344CB8AC3E}">
        <p14:creationId xmlns:p14="http://schemas.microsoft.com/office/powerpoint/2010/main" val="419511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BAE5-EA79-5849-8969-5D31EBAA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277" y="366963"/>
            <a:ext cx="10493524" cy="1485900"/>
          </a:xfrm>
        </p:spPr>
        <p:txBody>
          <a:bodyPr>
            <a:normAutofit/>
          </a:bodyPr>
          <a:lstStyle/>
          <a:p>
            <a:r>
              <a:rPr lang="en-US" b="1"/>
              <a:t>Ile-Ife: A Center of Culture and Trade</a:t>
            </a:r>
            <a:br>
              <a:rPr lang="en-US"/>
            </a:b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33615-27E1-C547-B31A-AEFF65456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20" y="1491522"/>
            <a:ext cx="5239683" cy="5366478"/>
          </a:xfrm>
        </p:spPr>
        <p:txBody>
          <a:bodyPr>
            <a:normAutofit/>
          </a:bodyPr>
          <a:lstStyle/>
          <a:p>
            <a:pPr lvl="0"/>
            <a:r>
              <a:rPr lang="en-US" sz="2800"/>
              <a:t>About 1000 A.D., </a:t>
            </a:r>
            <a:r>
              <a:rPr lang="en-US" sz="2800" b="1" u="sng"/>
              <a:t>Ile-Ife</a:t>
            </a:r>
            <a:r>
              <a:rPr lang="en-US" sz="2800"/>
              <a:t> became a major cultural and trading center. The powerful leaders of this kingdom were called </a:t>
            </a:r>
            <a:r>
              <a:rPr lang="en-US" sz="2800" b="1" u="sng" err="1"/>
              <a:t>onis</a:t>
            </a:r>
            <a:r>
              <a:rPr lang="en-US" sz="2800"/>
              <a:t>. </a:t>
            </a:r>
          </a:p>
          <a:p>
            <a:pPr lvl="0"/>
            <a:r>
              <a:rPr lang="en-US" sz="2800" b="1" u="sng"/>
              <a:t>Traditional stories</a:t>
            </a:r>
            <a:r>
              <a:rPr lang="en-US" sz="2800"/>
              <a:t> told by these people described Ile-Ife as “the place where the </a:t>
            </a:r>
            <a:r>
              <a:rPr lang="en-US" sz="2800" b="1" u="sng"/>
              <a:t>world</a:t>
            </a:r>
            <a:r>
              <a:rPr lang="en-US" sz="2800"/>
              <a:t> was </a:t>
            </a:r>
            <a:r>
              <a:rPr lang="en-US" sz="2800" b="1" u="sng"/>
              <a:t>created</a:t>
            </a:r>
            <a:r>
              <a:rPr lang="en-US" sz="2800"/>
              <a:t>,” but historians know little about the early city or the people who lived there.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7C984-7F8A-F042-BFA0-93137B60D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41" y="1852863"/>
            <a:ext cx="5852622" cy="402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86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204626-2220-4678-A939-FD94EA7B5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69E57-BDA7-1647-BBFC-FCDE68CA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12" y="400050"/>
            <a:ext cx="5958837" cy="1485900"/>
          </a:xfrm>
        </p:spPr>
        <p:txBody>
          <a:bodyPr>
            <a:normAutofit/>
          </a:bodyPr>
          <a:lstStyle/>
          <a:p>
            <a:r>
              <a:rPr lang="en-US" b="1"/>
              <a:t>Benin Rules an Empire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2AB74-D128-4D49-98EB-AE64D3F8D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31" y="1274163"/>
            <a:ext cx="6830017" cy="5411449"/>
          </a:xfrm>
        </p:spPr>
        <p:txBody>
          <a:bodyPr>
            <a:normAutofit/>
          </a:bodyPr>
          <a:lstStyle/>
          <a:p>
            <a:pPr lvl="0"/>
            <a:r>
              <a:rPr lang="en-US" sz="2800"/>
              <a:t>The city of </a:t>
            </a:r>
            <a:r>
              <a:rPr lang="en-US" sz="2800" b="1" u="sng"/>
              <a:t>Benin</a:t>
            </a:r>
            <a:r>
              <a:rPr lang="en-US" sz="2800"/>
              <a:t> dates to the 1200s. At that time, workers in the region mined </a:t>
            </a:r>
            <a:r>
              <a:rPr lang="en-US" sz="2800" b="1" u="sng"/>
              <a:t>copper</a:t>
            </a:r>
            <a:r>
              <a:rPr lang="en-US" sz="2800"/>
              <a:t>, </a:t>
            </a:r>
            <a:r>
              <a:rPr lang="en-US" sz="2800" b="1" u="sng"/>
              <a:t>iron</a:t>
            </a:r>
            <a:r>
              <a:rPr lang="en-US" sz="2800"/>
              <a:t>, and </a:t>
            </a:r>
            <a:r>
              <a:rPr lang="en-US" sz="2800" b="1" u="sng"/>
              <a:t>gold</a:t>
            </a:r>
            <a:r>
              <a:rPr lang="en-US" sz="2800"/>
              <a:t>. Benin’s leaders, called </a:t>
            </a:r>
            <a:r>
              <a:rPr lang="en-US" sz="2800" b="1" u="sng" err="1"/>
              <a:t>obas</a:t>
            </a:r>
            <a:r>
              <a:rPr lang="en-US" sz="2800"/>
              <a:t>, also sold </a:t>
            </a:r>
            <a:r>
              <a:rPr lang="en-US" sz="2800" b="1" u="sng"/>
              <a:t>slaves</a:t>
            </a:r>
            <a:r>
              <a:rPr lang="en-US" sz="2800"/>
              <a:t> to African traders. Many of these slaves were forced to work as servants for rich families on the savanna. Others joined slaves from Europe and Asia to work in North Africa.</a:t>
            </a:r>
          </a:p>
          <a:p>
            <a:pPr lvl="0"/>
            <a:r>
              <a:rPr lang="en-US" sz="2800"/>
              <a:t>By the 1500s, Benin reached its greatest strength and size. The </a:t>
            </a:r>
            <a:r>
              <a:rPr lang="en-US" sz="2800" err="1"/>
              <a:t>oba</a:t>
            </a:r>
            <a:r>
              <a:rPr lang="en-US" sz="2800"/>
              <a:t> </a:t>
            </a:r>
            <a:r>
              <a:rPr lang="en-US" sz="2800" b="1" u="sng"/>
              <a:t>controlled</a:t>
            </a:r>
            <a:r>
              <a:rPr lang="en-US" sz="2800"/>
              <a:t> a large </a:t>
            </a:r>
            <a:r>
              <a:rPr lang="en-US" sz="2800" b="1" u="sng"/>
              <a:t>army</a:t>
            </a:r>
            <a:r>
              <a:rPr lang="en-US" sz="2800"/>
              <a:t>, priests, government workers, and less important local chiefs.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97D8A6-1C5A-42B6-AE78-F3D0F9BDF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E1CC5-4299-8947-A8B9-C6AE4EF9C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340" y="853119"/>
            <a:ext cx="3299579" cy="51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58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CF9E-B8BA-DD45-A535-173A9498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32" y="569363"/>
            <a:ext cx="9613335" cy="1485900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Benin Rules an Empire, Cont.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6C6F1-80D1-0B49-A934-8E873D553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550"/>
            <a:ext cx="5071256" cy="47035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6BD1-63E3-D94D-B461-8AB77B9B5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430" y="1733550"/>
            <a:ext cx="6510371" cy="499141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800"/>
              <a:t>The city of Benin ruled the </a:t>
            </a:r>
            <a:r>
              <a:rPr lang="en-US" sz="2800" b="1" u="sng"/>
              <a:t>trade routes</a:t>
            </a:r>
            <a:r>
              <a:rPr lang="en-US" sz="2800"/>
              <a:t> along the rivers to the north and south. It became immensely </a:t>
            </a:r>
            <a:r>
              <a:rPr lang="en-US" sz="2800" b="1" u="sng"/>
              <a:t>rich</a:t>
            </a:r>
            <a:r>
              <a:rPr lang="en-US" sz="2800"/>
              <a:t>. It ruled much of present-day southern Nigeria. Benin remained strong until the late 1600s, when the kingdom began to lose its power over the region.</a:t>
            </a:r>
          </a:p>
          <a:p>
            <a:pPr lvl="0"/>
            <a:r>
              <a:rPr lang="en-US" sz="2800"/>
              <a:t>Like Ile-Ife, the city of Benin also became a center of </a:t>
            </a:r>
            <a:r>
              <a:rPr lang="en-US" sz="2800" b="1" u="sng"/>
              <a:t>art</a:t>
            </a:r>
            <a:r>
              <a:rPr lang="en-US" sz="2800"/>
              <a:t>. The </a:t>
            </a:r>
            <a:r>
              <a:rPr lang="en-US" sz="2800" err="1"/>
              <a:t>obas</a:t>
            </a:r>
            <a:r>
              <a:rPr lang="en-US" sz="2800"/>
              <a:t> hired </a:t>
            </a:r>
            <a:r>
              <a:rPr lang="en-US" sz="2800" b="1" u="sng"/>
              <a:t>skilled artists</a:t>
            </a:r>
            <a:r>
              <a:rPr lang="en-US" sz="2800"/>
              <a:t> to make many beautiful objects from bronze, brass, ivory, and copper. The artists of Benin and other West African kingdoms have in turn </a:t>
            </a:r>
            <a:r>
              <a:rPr lang="en-US" sz="2800" b="1" u="sng"/>
              <a:t>influenced</a:t>
            </a:r>
            <a:r>
              <a:rPr lang="en-US" sz="2800"/>
              <a:t> modern artists in Europe and the Americas.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09693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97A070-4E4C-BA47-A9B9-59D3571F5E99}"/>
              </a:ext>
            </a:extLst>
          </p:cNvPr>
          <p:cNvSpPr txBox="1"/>
          <p:nvPr/>
        </p:nvSpPr>
        <p:spPr>
          <a:xfrm>
            <a:off x="1126273" y="379140"/>
            <a:ext cx="103148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Mansa Musa – a king of Mali in the 1300s</a:t>
            </a:r>
          </a:p>
          <a:p>
            <a:endParaRPr lang="en-US" sz="3000"/>
          </a:p>
          <a:p>
            <a:r>
              <a:rPr lang="en-US" sz="3000"/>
              <a:t>Mali – a rich kingdom of the West African savannah</a:t>
            </a:r>
          </a:p>
          <a:p>
            <a:endParaRPr lang="en-US" sz="3000"/>
          </a:p>
          <a:p>
            <a:r>
              <a:rPr lang="en-US" sz="3000"/>
              <a:t>Ghana – the first West African kingdom based on the gold and salt trade</a:t>
            </a:r>
          </a:p>
          <a:p>
            <a:endParaRPr lang="en-US" sz="3000"/>
          </a:p>
          <a:p>
            <a:r>
              <a:rPr lang="en-US" sz="3000"/>
              <a:t>Songhai – a powerful kingdom of the West African savannah</a:t>
            </a:r>
          </a:p>
          <a:p>
            <a:endParaRPr lang="en-US" sz="3000"/>
          </a:p>
          <a:p>
            <a:r>
              <a:rPr lang="en-US" sz="3000"/>
              <a:t>Ile Ife – the capital of a kingdom of the West African rain forest</a:t>
            </a:r>
          </a:p>
          <a:p>
            <a:endParaRPr lang="en-US" sz="3000"/>
          </a:p>
          <a:p>
            <a:r>
              <a:rPr lang="en-US" sz="3000"/>
              <a:t>Benin – a kingdom of the West African rain forest</a:t>
            </a:r>
          </a:p>
        </p:txBody>
      </p:sp>
    </p:spTree>
    <p:extLst>
      <p:ext uri="{BB962C8B-B14F-4D97-AF65-F5344CB8AC3E}">
        <p14:creationId xmlns:p14="http://schemas.microsoft.com/office/powerpoint/2010/main" val="266790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9C468-6B22-AF4A-99D0-C26DE83B6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529" y="356016"/>
            <a:ext cx="6176776" cy="1485900"/>
          </a:xfrm>
        </p:spPr>
        <p:txBody>
          <a:bodyPr>
            <a:normAutofit/>
          </a:bodyPr>
          <a:lstStyle/>
          <a:p>
            <a:r>
              <a:rPr lang="en-US" sz="4100" b="1"/>
              <a:t>Kingdoms of the Savanna</a:t>
            </a:r>
            <a:br>
              <a:rPr lang="en-US" sz="4100"/>
            </a:br>
            <a:endParaRPr lang="en-US" sz="4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CBBFF-C989-804E-B934-7F88AA5C3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3" r="17954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BEAC2-7CA7-6243-9248-7E223F972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123" y="1491521"/>
            <a:ext cx="7165298" cy="536647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b="1" u="sng"/>
              <a:t>Mansa Musa</a:t>
            </a:r>
            <a:r>
              <a:rPr lang="en-US" sz="2800"/>
              <a:t> was a powerful king of </a:t>
            </a:r>
            <a:r>
              <a:rPr lang="en-US" sz="2800" b="1" u="sng"/>
              <a:t>Mali</a:t>
            </a:r>
            <a:r>
              <a:rPr lang="en-US" sz="2800"/>
              <a:t>, a rich kingdom of the </a:t>
            </a:r>
            <a:r>
              <a:rPr lang="en-US" sz="2800" b="1" u="sng"/>
              <a:t>West African savanna</a:t>
            </a:r>
            <a:r>
              <a:rPr lang="en-US" sz="2800"/>
              <a:t>.</a:t>
            </a:r>
          </a:p>
          <a:p>
            <a:pPr lvl="0"/>
            <a:r>
              <a:rPr lang="en-US" sz="2800"/>
              <a:t>The kingdoms of the savanna controlled </a:t>
            </a:r>
            <a:r>
              <a:rPr lang="en-US" sz="2800" b="1" u="sng"/>
              <a:t>important trade routes</a:t>
            </a:r>
            <a:r>
              <a:rPr lang="en-US" sz="2800"/>
              <a:t> across the </a:t>
            </a:r>
            <a:r>
              <a:rPr lang="en-US" sz="2800" b="1" u="sng"/>
              <a:t>Sahara</a:t>
            </a:r>
            <a:r>
              <a:rPr lang="en-US" sz="2800"/>
              <a:t>. The </a:t>
            </a:r>
            <a:r>
              <a:rPr lang="en-US" sz="2800" b="1" u="sng"/>
              <a:t>Niger River</a:t>
            </a:r>
            <a:r>
              <a:rPr lang="en-US" sz="2800"/>
              <a:t>, which flows through the region, was another important trade route.</a:t>
            </a:r>
          </a:p>
          <a:p>
            <a:pPr lvl="1"/>
            <a:r>
              <a:rPr lang="en-US" sz="2800"/>
              <a:t>Traders traveling through these lands had to </a:t>
            </a:r>
            <a:r>
              <a:rPr lang="en-US" sz="2800" b="1" u="sng"/>
              <a:t>pay taxes</a:t>
            </a:r>
            <a:r>
              <a:rPr lang="en-US" sz="2800"/>
              <a:t> on all their goods. This made the kingdoms </a:t>
            </a:r>
            <a:r>
              <a:rPr lang="en-US" sz="2800" b="1" u="sng"/>
              <a:t>rich</a:t>
            </a:r>
            <a:r>
              <a:rPr lang="en-US" sz="2800"/>
              <a:t>. In return, the rulers kept peace and order throughout the land. Thus, merchants (and their caravans of valuable goods) could travel </a:t>
            </a:r>
            <a:r>
              <a:rPr lang="en-US" sz="2800" b="1" u="sng"/>
              <a:t>safely</a:t>
            </a:r>
            <a:r>
              <a:rPr lang="en-US" sz="2800"/>
              <a:t> from one place to another.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69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C732-BADC-8942-9B33-D96AE32B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05" y="792258"/>
            <a:ext cx="6260431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Ghana, a Kingdom Built on Trade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1048F-AF0E-894D-8BBD-D47D30FBB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391" y="2830869"/>
            <a:ext cx="11096260" cy="4572000"/>
          </a:xfrm>
        </p:spPr>
        <p:txBody>
          <a:bodyPr>
            <a:normAutofit/>
          </a:bodyPr>
          <a:lstStyle/>
          <a:p>
            <a:pPr lvl="0"/>
            <a:r>
              <a:rPr lang="en-US" sz="3000" b="1" u="sng"/>
              <a:t>Salt</a:t>
            </a:r>
            <a:r>
              <a:rPr lang="en-US" sz="3000"/>
              <a:t> and </a:t>
            </a:r>
            <a:r>
              <a:rPr lang="en-US" sz="3000" b="1" u="sng"/>
              <a:t>gold</a:t>
            </a:r>
            <a:r>
              <a:rPr lang="en-US" sz="3000"/>
              <a:t> were the basis of West African trade.</a:t>
            </a:r>
          </a:p>
          <a:p>
            <a:pPr lvl="1"/>
            <a:r>
              <a:rPr lang="en-US" sz="3000"/>
              <a:t>Most of the salt came from mines in the central Sahara. Salt was very </a:t>
            </a:r>
            <a:r>
              <a:rPr lang="en-US" sz="3000" b="1" u="sng"/>
              <a:t>valuable</a:t>
            </a:r>
            <a:r>
              <a:rPr lang="en-US" sz="3000"/>
              <a:t>. People needed it to </a:t>
            </a:r>
            <a:r>
              <a:rPr lang="en-US" sz="3000" b="1" u="sng"/>
              <a:t>flavor food</a:t>
            </a:r>
            <a:r>
              <a:rPr lang="en-US" sz="3000"/>
              <a:t>, to </a:t>
            </a:r>
            <a:r>
              <a:rPr lang="en-US" sz="3000" b="1" u="sng"/>
              <a:t>preserve meat</a:t>
            </a:r>
            <a:r>
              <a:rPr lang="en-US" sz="3000"/>
              <a:t>, and to maintain </a:t>
            </a:r>
            <a:r>
              <a:rPr lang="en-US" sz="3000" b="1" u="sng"/>
              <a:t>good health</a:t>
            </a:r>
            <a:r>
              <a:rPr lang="en-US" sz="3000"/>
              <a:t>.</a:t>
            </a:r>
          </a:p>
          <a:p>
            <a:pPr lvl="1"/>
            <a:r>
              <a:rPr lang="en-US" sz="3000"/>
              <a:t>Salt was scarce in the rain forest region. So people from the forest region of West Africa sold gold in exchange for salt.</a:t>
            </a:r>
          </a:p>
          <a:p>
            <a:pPr lvl="0"/>
            <a:r>
              <a:rPr lang="en-US" sz="3000"/>
              <a:t>Traders could travel hundreds of miles across the dry Sahara because their </a:t>
            </a:r>
            <a:r>
              <a:rPr lang="en-US" sz="3000" b="1" u="sng"/>
              <a:t>camels</a:t>
            </a:r>
            <a:r>
              <a:rPr lang="en-US" sz="3000"/>
              <a:t> could travel for days without </a:t>
            </a:r>
            <a:r>
              <a:rPr lang="en-US" sz="3000" b="1" u="sng"/>
              <a:t>water</a:t>
            </a:r>
            <a:r>
              <a:rPr lang="en-US" sz="300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0E069-973C-2D45-B345-C2DF647BD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3688">
            <a:off x="9782629" y="-26892"/>
            <a:ext cx="2380343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F10FB-2B8D-6844-91EE-11208DFD6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7861">
            <a:off x="555598" y="-199775"/>
            <a:ext cx="2991757" cy="29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3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B83BE-1FFE-8A4E-A69E-C3553403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8" y="385997"/>
            <a:ext cx="9601200" cy="1485900"/>
          </a:xfrm>
        </p:spPr>
        <p:txBody>
          <a:bodyPr/>
          <a:lstStyle/>
          <a:p>
            <a:r>
              <a:rPr lang="en-US" b="1"/>
              <a:t>Ghana, a Kingdom Built on Trade, Cont.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209B-008A-664A-B5E6-3688B4007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50" y="1289154"/>
            <a:ext cx="11217639" cy="5568846"/>
          </a:xfrm>
        </p:spPr>
        <p:txBody>
          <a:bodyPr>
            <a:normAutofit/>
          </a:bodyPr>
          <a:lstStyle/>
          <a:p>
            <a:pPr lvl="0"/>
            <a:r>
              <a:rPr lang="en-US" sz="2800"/>
              <a:t>The first West African kingdom to be based on the wealth of </a:t>
            </a:r>
            <a:r>
              <a:rPr lang="en-US" sz="2800" b="1" u="sng"/>
              <a:t>salt and gold trade</a:t>
            </a:r>
            <a:r>
              <a:rPr lang="en-US" sz="2800"/>
              <a:t> was </a:t>
            </a:r>
            <a:r>
              <a:rPr lang="en-US" sz="2800" b="1" u="sng"/>
              <a:t>Ghana</a:t>
            </a:r>
            <a:r>
              <a:rPr lang="en-US" sz="2800"/>
              <a:t>.</a:t>
            </a:r>
          </a:p>
          <a:p>
            <a:pPr lvl="1"/>
            <a:r>
              <a:rPr lang="en-US" sz="2800"/>
              <a:t>Ghana’s location was </a:t>
            </a:r>
            <a:r>
              <a:rPr lang="en-US" sz="2800" b="1" u="sng"/>
              <a:t>ideal</a:t>
            </a:r>
            <a:r>
              <a:rPr lang="en-US" sz="2800"/>
              <a:t>. Ghana was just north of the rich </a:t>
            </a:r>
            <a:r>
              <a:rPr lang="en-US" sz="2800" b="1" u="sng"/>
              <a:t>gold fields</a:t>
            </a:r>
            <a:r>
              <a:rPr lang="en-US" sz="2800"/>
              <a:t>. Land routes south from the Sahara went through Ghana. By about A.D. 800, Ghana was a major </a:t>
            </a:r>
            <a:r>
              <a:rPr lang="en-US" sz="2800" b="1" u="sng"/>
              <a:t>trading kingdom</a:t>
            </a:r>
            <a:r>
              <a:rPr lang="en-US" sz="2800"/>
              <a:t>.</a:t>
            </a:r>
          </a:p>
          <a:p>
            <a:pPr lvl="0"/>
            <a:r>
              <a:rPr lang="en-US" sz="2800"/>
              <a:t>Ghana’s capital, </a:t>
            </a:r>
            <a:r>
              <a:rPr lang="en-US" sz="2800" b="1" u="sng" err="1"/>
              <a:t>Kumbi</a:t>
            </a:r>
            <a:r>
              <a:rPr lang="en-US" sz="2800" b="1" u="sng"/>
              <a:t> Saleh</a:t>
            </a:r>
            <a:r>
              <a:rPr lang="en-US" sz="2800"/>
              <a:t>, was divided into </a:t>
            </a:r>
            <a:r>
              <a:rPr lang="en-US" sz="2800" b="1" u="sng"/>
              <a:t>two</a:t>
            </a:r>
            <a:r>
              <a:rPr lang="en-US" sz="2800"/>
              <a:t> cities. One was the center of </a:t>
            </a:r>
            <a:r>
              <a:rPr lang="en-US" sz="2800" b="1" u="sng"/>
              <a:t>trade</a:t>
            </a:r>
            <a:r>
              <a:rPr lang="en-US" sz="2800"/>
              <a:t>. The other was the </a:t>
            </a:r>
            <a:r>
              <a:rPr lang="en-US" sz="2800" b="1" u="sng"/>
              <a:t>royal city</a:t>
            </a:r>
            <a:r>
              <a:rPr lang="en-US" sz="2800"/>
              <a:t>, where the king had his court and handed down his decisions. </a:t>
            </a:r>
          </a:p>
          <a:p>
            <a:pPr lvl="0"/>
            <a:r>
              <a:rPr lang="en-US" sz="2800"/>
              <a:t>Around 1000 A.D., the power of Ghana began to </a:t>
            </a:r>
            <a:r>
              <a:rPr lang="en-US" sz="2800" b="1" u="sng"/>
              <a:t>weaken</a:t>
            </a:r>
            <a:r>
              <a:rPr lang="en-US" sz="2800"/>
              <a:t>. Invaders from the north overran the capital and other cities. Soon, most of the trade in the area was controlled by a powerful new kingdom, the kingdom of </a:t>
            </a:r>
            <a:r>
              <a:rPr lang="en-US" sz="2800" b="1" u="sng"/>
              <a:t>Mali</a:t>
            </a:r>
            <a:r>
              <a:rPr lang="en-US" sz="2800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7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36C2-D66A-ED4A-BE8C-F4FEB60E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433301">
            <a:off x="6596278" y="820712"/>
            <a:ext cx="5127172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The Powerful Kingdom of Mali</a:t>
            </a:r>
            <a:br>
              <a:rPr lang="en-US" sz="3400"/>
            </a:br>
            <a:endParaRPr lang="en-US" sz="3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B3FAB-E6F0-3C44-8A73-46C25C70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95" y="-33328"/>
            <a:ext cx="5071256" cy="28525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47A42-8DA8-6847-88B7-F71F29CCA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439" y="3015522"/>
            <a:ext cx="11337561" cy="3962399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b="1" u="sng"/>
              <a:t>Mali</a:t>
            </a:r>
            <a:r>
              <a:rPr lang="en-US" sz="2800"/>
              <a:t> was centered in the </a:t>
            </a:r>
            <a:r>
              <a:rPr lang="en-US" sz="2800" b="1" u="sng"/>
              <a:t>Upper Niger Valley</a:t>
            </a:r>
            <a:r>
              <a:rPr lang="en-US" sz="2800"/>
              <a:t>. Under the leadership of </a:t>
            </a:r>
            <a:r>
              <a:rPr lang="en-US" sz="2800" b="1" u="sng"/>
              <a:t>Sundiata</a:t>
            </a:r>
            <a:r>
              <a:rPr lang="en-US" sz="2800"/>
              <a:t>, Mali took control of the </a:t>
            </a:r>
            <a:r>
              <a:rPr lang="en-US" sz="2800" b="1" u="sng"/>
              <a:t>salt and gold trade</a:t>
            </a:r>
            <a:r>
              <a:rPr lang="en-US" sz="2800"/>
              <a:t>. Sundiata conquered surrounding areas and increased the size of the kingdom. </a:t>
            </a:r>
          </a:p>
          <a:p>
            <a:pPr lvl="1"/>
            <a:r>
              <a:rPr lang="en-US" sz="2800"/>
              <a:t>By 1255 (when Sundiata died), Mali had grown rich from trade and had become the most powerful kingdom in West Africa. </a:t>
            </a:r>
          </a:p>
          <a:p>
            <a:pPr lvl="0"/>
            <a:r>
              <a:rPr lang="en-US" sz="2800"/>
              <a:t>In 1312, </a:t>
            </a:r>
            <a:r>
              <a:rPr lang="en-US" sz="2800" b="1" u="sng"/>
              <a:t>Mansa Musa</a:t>
            </a:r>
            <a:r>
              <a:rPr lang="en-US" sz="2800"/>
              <a:t> became ruler of Mali. By this time, traders from North Africa had brought a new religion, </a:t>
            </a:r>
            <a:r>
              <a:rPr lang="en-US" sz="2800" b="1" u="sng"/>
              <a:t>Islam</a:t>
            </a:r>
            <a:r>
              <a:rPr lang="en-US" sz="2800"/>
              <a:t>, to </a:t>
            </a:r>
            <a:r>
              <a:rPr lang="en-US" sz="2800" b="1" u="sng"/>
              <a:t>West Africa</a:t>
            </a:r>
            <a:r>
              <a:rPr lang="en-US" sz="2800"/>
              <a:t>. </a:t>
            </a:r>
          </a:p>
          <a:p>
            <a:pPr lvl="1"/>
            <a:r>
              <a:rPr lang="en-US" sz="2800"/>
              <a:t>Muslims, or people who practice Islam, worship one god. Mansa Musa greatly expanded his kingdom and </a:t>
            </a:r>
            <a:r>
              <a:rPr lang="en-US" sz="2800" b="1" u="sng"/>
              <a:t>made Islam the official religion</a:t>
            </a:r>
            <a:r>
              <a:rPr lang="en-US" sz="28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301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8D0DC-9093-3240-8E55-6416CCD3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205" y="700790"/>
            <a:ext cx="5224072" cy="1485900"/>
          </a:xfrm>
        </p:spPr>
        <p:txBody>
          <a:bodyPr>
            <a:normAutofit/>
          </a:bodyPr>
          <a:lstStyle/>
          <a:p>
            <a:pPr algn="ctr"/>
            <a:r>
              <a:rPr lang="en-US" sz="4000" b="1"/>
              <a:t>The Powerful Kingdom of Mali, Cont.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D0BA6-BEE1-894B-92CE-AE333E2C1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396" y="2432781"/>
            <a:ext cx="11272603" cy="3962398"/>
          </a:xfrm>
        </p:spPr>
        <p:txBody>
          <a:bodyPr>
            <a:noAutofit/>
          </a:bodyPr>
          <a:lstStyle/>
          <a:p>
            <a:pPr lvl="0"/>
            <a:r>
              <a:rPr lang="en-US" sz="2600"/>
              <a:t>Mansa Musa’s trip to the holy city of </a:t>
            </a:r>
            <a:r>
              <a:rPr lang="en-US" sz="2600" b="1" u="sng"/>
              <a:t>Mecca</a:t>
            </a:r>
            <a:r>
              <a:rPr lang="en-US" sz="2600"/>
              <a:t> created new ties between </a:t>
            </a:r>
            <a:r>
              <a:rPr lang="en-US" sz="2600" b="1" u="sng"/>
              <a:t>Mali</a:t>
            </a:r>
            <a:r>
              <a:rPr lang="en-US" sz="2600"/>
              <a:t> and the </a:t>
            </a:r>
            <a:r>
              <a:rPr lang="en-US" sz="2600" b="1" u="sng"/>
              <a:t>Muslim peoples</a:t>
            </a:r>
            <a:r>
              <a:rPr lang="en-US" sz="2600"/>
              <a:t> of North Africa and Southwest Asia. During his 25-year rule, Mansa Musa used his new ties to these Muslim peoples to make Mali a center of </a:t>
            </a:r>
            <a:r>
              <a:rPr lang="en-US" sz="2600" b="1" u="sng"/>
              <a:t>learning</a:t>
            </a:r>
            <a:r>
              <a:rPr lang="en-US" sz="2600"/>
              <a:t>. </a:t>
            </a:r>
            <a:r>
              <a:rPr lang="en-US" sz="2600" b="1" u="sng"/>
              <a:t>Scholars</a:t>
            </a:r>
            <a:r>
              <a:rPr lang="en-US" sz="2600"/>
              <a:t> came to teach religion, mathematics, medicine, and law.</a:t>
            </a:r>
          </a:p>
          <a:p>
            <a:pPr lvl="0"/>
            <a:r>
              <a:rPr lang="en-US" sz="2600"/>
              <a:t>50 years after Mansa Musa died (in the late 1300s), Mali’s power began to </a:t>
            </a:r>
            <a:r>
              <a:rPr lang="en-US" sz="2600" b="1" u="sng"/>
              <a:t>fade</a:t>
            </a:r>
            <a:r>
              <a:rPr lang="en-US" sz="2600"/>
              <a:t>. Raiders attacked from the north, and </a:t>
            </a:r>
            <a:r>
              <a:rPr lang="en-US" sz="2600" b="1" u="sng"/>
              <a:t>fighting</a:t>
            </a:r>
            <a:r>
              <a:rPr lang="en-US" sz="2600"/>
              <a:t> broke out within the kingdom.</a:t>
            </a:r>
          </a:p>
          <a:p>
            <a:pPr lvl="1"/>
            <a:r>
              <a:rPr lang="en-US" sz="2600"/>
              <a:t>Several </a:t>
            </a:r>
            <a:r>
              <a:rPr lang="en-US" sz="2600" b="1" u="sng"/>
              <a:t>provinces</a:t>
            </a:r>
            <a:r>
              <a:rPr lang="en-US" sz="2600"/>
              <a:t> broke away and became </a:t>
            </a:r>
            <a:r>
              <a:rPr lang="en-US" sz="2600" b="1" u="sng"/>
              <a:t>independent</a:t>
            </a:r>
            <a:r>
              <a:rPr lang="en-US" sz="2600"/>
              <a:t>. One of these former provinces became an empire in its own right. It was called </a:t>
            </a:r>
            <a:r>
              <a:rPr lang="en-US" sz="2600" b="1" u="sng"/>
              <a:t>Songhai</a:t>
            </a:r>
            <a:r>
              <a:rPr lang="en-US" sz="260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FC4E9-B929-6E4A-AD50-83F800A4F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609" y="106709"/>
            <a:ext cx="3332812" cy="22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9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E29C4-9293-7948-8E26-228022C7E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1" r="1" b="2587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0382C-7AED-3745-BF72-5F5D32CC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25" y="310114"/>
            <a:ext cx="9601200" cy="1485900"/>
          </a:xfrm>
        </p:spPr>
        <p:txBody>
          <a:bodyPr>
            <a:normAutofit/>
          </a:bodyPr>
          <a:lstStyle/>
          <a:p>
            <a:r>
              <a:rPr lang="en-US" b="1"/>
              <a:t>The Rise and Fall of Songhai</a:t>
            </a:r>
            <a:br>
              <a:rPr lang="en-US"/>
            </a:b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78D81-8A81-894F-8DD4-EE480EBE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69" y="1349115"/>
            <a:ext cx="11017771" cy="5351488"/>
          </a:xfrm>
        </p:spPr>
        <p:txBody>
          <a:bodyPr>
            <a:normAutofit/>
          </a:bodyPr>
          <a:lstStyle/>
          <a:p>
            <a:pPr lvl="0"/>
            <a:r>
              <a:rPr lang="en-US" sz="2800" b="1" u="sng"/>
              <a:t>Songhai</a:t>
            </a:r>
            <a:r>
              <a:rPr lang="en-US" sz="2800"/>
              <a:t> became the leading kingdom of the West African savanna during the 1400s.</a:t>
            </a:r>
          </a:p>
          <a:p>
            <a:pPr lvl="1"/>
            <a:r>
              <a:rPr lang="en-US" sz="2800"/>
              <a:t>Like the rulers of Ghana and Mali, Songhai’s </a:t>
            </a:r>
            <a:r>
              <a:rPr lang="en-US" sz="2800" b="1" u="sng"/>
              <a:t>leaders</a:t>
            </a:r>
            <a:r>
              <a:rPr lang="en-US" sz="2800"/>
              <a:t> controlled </a:t>
            </a:r>
            <a:r>
              <a:rPr lang="en-US" sz="2800" b="1" u="sng"/>
              <a:t>trade routes</a:t>
            </a:r>
            <a:r>
              <a:rPr lang="en-US" sz="2800"/>
              <a:t> and the </a:t>
            </a:r>
            <a:r>
              <a:rPr lang="en-US" sz="2800" b="1" u="sng"/>
              <a:t>sources</a:t>
            </a:r>
            <a:r>
              <a:rPr lang="en-US" sz="2800"/>
              <a:t> of salt and gold.</a:t>
            </a:r>
          </a:p>
          <a:p>
            <a:pPr lvl="1"/>
            <a:r>
              <a:rPr lang="en-US" sz="2800"/>
              <a:t>Songhai’s wealth and power grew when it conquered the rich trading city of </a:t>
            </a:r>
            <a:r>
              <a:rPr lang="en-US" sz="2800" b="1" u="sng"/>
              <a:t>Tombouctou</a:t>
            </a:r>
            <a:r>
              <a:rPr lang="en-US" sz="2800"/>
              <a:t> in 1468. </a:t>
            </a:r>
          </a:p>
          <a:p>
            <a:pPr lvl="0"/>
            <a:r>
              <a:rPr lang="en-US" sz="2800"/>
              <a:t>In less than 100 years, however, the kingdom of Songhai began to </a:t>
            </a:r>
            <a:r>
              <a:rPr lang="en-US" sz="2800" b="1" u="sng"/>
              <a:t>lose power</a:t>
            </a:r>
            <a:r>
              <a:rPr lang="en-US" sz="2800"/>
              <a:t>. In the late 1500s, the people of Songhai began </a:t>
            </a:r>
            <a:r>
              <a:rPr lang="en-US" sz="2800" b="1" u="sng"/>
              <a:t>fighting</a:t>
            </a:r>
            <a:r>
              <a:rPr lang="en-US" sz="2800"/>
              <a:t> among </a:t>
            </a:r>
            <a:r>
              <a:rPr lang="en-US" sz="2800" b="1" u="sng"/>
              <a:t>themselves</a:t>
            </a:r>
            <a:r>
              <a:rPr lang="en-US" sz="2800"/>
              <a:t>. The kingdom became </a:t>
            </a:r>
            <a:r>
              <a:rPr lang="en-US" sz="2800" b="1" u="sng"/>
              <a:t>weaker</a:t>
            </a:r>
            <a:r>
              <a:rPr lang="en-US" sz="2800"/>
              <a:t>. And it easily fell to the guns and cannons of an army from </a:t>
            </a:r>
            <a:r>
              <a:rPr lang="en-US" sz="2800" b="1" u="sng"/>
              <a:t>Morocco</a:t>
            </a:r>
            <a:r>
              <a:rPr lang="en-US" sz="2800"/>
              <a:t>, in North Africa. The era of the rich and powerful trading empires of West Africa was at an end.</a:t>
            </a:r>
          </a:p>
        </p:txBody>
      </p:sp>
    </p:spTree>
    <p:extLst>
      <p:ext uri="{BB962C8B-B14F-4D97-AF65-F5344CB8AC3E}">
        <p14:creationId xmlns:p14="http://schemas.microsoft.com/office/powerpoint/2010/main" val="325176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E3CA15-74F5-9E42-970A-2282343F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654" y="268886"/>
            <a:ext cx="5793475" cy="1485900"/>
          </a:xfrm>
        </p:spPr>
        <p:txBody>
          <a:bodyPr>
            <a:normAutofit/>
          </a:bodyPr>
          <a:lstStyle/>
          <a:p>
            <a:r>
              <a:rPr lang="en-US" b="1"/>
              <a:t>Kingdoms of the Forest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B965-1A3C-0E44-98DC-17C04353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63" y="1124262"/>
            <a:ext cx="6970426" cy="5621312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en-US" sz="2400" b="1" u="sng"/>
              <a:t>Ghana</a:t>
            </a:r>
            <a:r>
              <a:rPr lang="en-US" sz="2400"/>
              <a:t>, </a:t>
            </a:r>
            <a:r>
              <a:rPr lang="en-US" sz="2400" b="1" u="sng"/>
              <a:t>Mali</a:t>
            </a:r>
            <a:r>
              <a:rPr lang="en-US" sz="2400"/>
              <a:t>, and </a:t>
            </a:r>
            <a:r>
              <a:rPr lang="en-US" sz="2400" b="1" u="sng"/>
              <a:t>Songhai</a:t>
            </a:r>
            <a:r>
              <a:rPr lang="en-US" sz="2400"/>
              <a:t> developed on West Africa’s </a:t>
            </a:r>
            <a:r>
              <a:rPr lang="en-US" sz="2400" b="1" u="sng"/>
              <a:t>savanna</a:t>
            </a:r>
            <a:r>
              <a:rPr lang="en-US" sz="2400"/>
              <a:t>. At the same time, other kingdoms arose in the </a:t>
            </a:r>
            <a:r>
              <a:rPr lang="en-US" sz="2400" b="1" u="sng"/>
              <a:t>rain forests</a:t>
            </a:r>
            <a:r>
              <a:rPr lang="en-US" sz="2400"/>
              <a:t> to the south of these grasslands. </a:t>
            </a:r>
          </a:p>
          <a:p>
            <a:pPr lvl="0" fontAlgn="base"/>
            <a:r>
              <a:rPr lang="en-US" sz="2400"/>
              <a:t>The peoples of the rain forests were not Muslim. They practiced religions with </a:t>
            </a:r>
            <a:r>
              <a:rPr lang="en-US" sz="2400" b="1" u="sng"/>
              <a:t>hundreds</a:t>
            </a:r>
            <a:r>
              <a:rPr lang="en-US" sz="2400"/>
              <a:t> of different </a:t>
            </a:r>
            <a:r>
              <a:rPr lang="en-US" sz="2400" b="1" u="sng"/>
              <a:t>gods</a:t>
            </a:r>
            <a:r>
              <a:rPr lang="en-US" sz="2400"/>
              <a:t>.</a:t>
            </a:r>
          </a:p>
          <a:p>
            <a:pPr lvl="0" fontAlgn="base"/>
            <a:r>
              <a:rPr lang="en-US" sz="2400"/>
              <a:t>Two of the most important kingdoms of the West African forests were centered around the cities of </a:t>
            </a:r>
            <a:r>
              <a:rPr lang="en-US" sz="2400" b="1" u="sng"/>
              <a:t>Ile-Ife</a:t>
            </a:r>
            <a:r>
              <a:rPr lang="en-US" sz="2400"/>
              <a:t> and </a:t>
            </a:r>
            <a:r>
              <a:rPr lang="en-US" sz="2400" b="1" u="sng"/>
              <a:t>Benin</a:t>
            </a:r>
            <a:r>
              <a:rPr lang="en-US" sz="2400"/>
              <a:t>. Both of these cities were located in the present-day nation of </a:t>
            </a:r>
            <a:r>
              <a:rPr lang="en-US" sz="2400" b="1" u="sng"/>
              <a:t>Nigeria</a:t>
            </a:r>
            <a:r>
              <a:rPr lang="en-US" sz="2400"/>
              <a:t>.</a:t>
            </a:r>
          </a:p>
          <a:p>
            <a:pPr lvl="0" fontAlgn="base"/>
            <a:r>
              <a:rPr lang="en-US" sz="2400"/>
              <a:t>As with the kingdoms of the savanna, </a:t>
            </a:r>
            <a:r>
              <a:rPr lang="en-US" sz="2400" b="1" u="sng"/>
              <a:t>trade</a:t>
            </a:r>
            <a:r>
              <a:rPr lang="en-US" sz="2400"/>
              <a:t> made these forest kingdoms </a:t>
            </a:r>
            <a:r>
              <a:rPr lang="en-US" sz="2400" b="1" u="sng"/>
              <a:t>powerful</a:t>
            </a:r>
            <a:r>
              <a:rPr lang="en-US" sz="2400"/>
              <a:t> and </a:t>
            </a:r>
            <a:r>
              <a:rPr lang="en-US" sz="2400" b="1" u="sng"/>
              <a:t>wealthy</a:t>
            </a:r>
            <a:r>
              <a:rPr lang="en-US" sz="2400"/>
              <a:t>. With their wealth and stability, these kingdoms supported larger populations than other African rain forest regions could support.</a:t>
            </a:r>
          </a:p>
          <a:p>
            <a:pPr marL="0" indent="0">
              <a:buNone/>
            </a:pPr>
            <a:endParaRPr lang="en-US" sz="1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316B3-CF7B-3145-89B9-EA7B43280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1" r="30696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361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1222</Words>
  <Application>Microsoft Macintosh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Franklin Gothic Book</vt:lpstr>
      <vt:lpstr>Crop</vt:lpstr>
      <vt:lpstr>Chapter 11, section 2</vt:lpstr>
      <vt:lpstr>PowerPoint Presentation</vt:lpstr>
      <vt:lpstr>Kingdoms of the Savanna </vt:lpstr>
      <vt:lpstr>Ghana, a Kingdom Built on Trade </vt:lpstr>
      <vt:lpstr>Ghana, a Kingdom Built on Trade, Cont.</vt:lpstr>
      <vt:lpstr>The Powerful Kingdom of Mali </vt:lpstr>
      <vt:lpstr>The Powerful Kingdom of Mali, Cont.</vt:lpstr>
      <vt:lpstr>The Rise and Fall of Songhai </vt:lpstr>
      <vt:lpstr>Kingdoms of the Forest </vt:lpstr>
      <vt:lpstr>Ile-Ife: A Center of Culture and Trade </vt:lpstr>
      <vt:lpstr>Benin Rules an Empire </vt:lpstr>
      <vt:lpstr>Benin Rules an Empire, Cont.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11, section 2</dc:title>
  <dc:creator>Borho, Michelle</dc:creator>
  <cp:lastModifiedBy>Coleman, DeShenia</cp:lastModifiedBy>
  <cp:revision>1</cp:revision>
  <dcterms:created xsi:type="dcterms:W3CDTF">2019-05-03T13:50:30Z</dcterms:created>
  <dcterms:modified xsi:type="dcterms:W3CDTF">2021-05-14T18:03:12Z</dcterms:modified>
</cp:coreProperties>
</file>