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41"/>
    <p:restoredTop sz="94685"/>
  </p:normalViewPr>
  <p:slideViewPr>
    <p:cSldViewPr snapToGrid="0" snapToObjects="1">
      <p:cViewPr varScale="1">
        <p:scale>
          <a:sx n="129" d="100"/>
          <a:sy n="129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8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269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6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3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39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9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8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28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20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8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2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9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8296-6FD9-3241-BE64-50B273184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911" y="-290201"/>
            <a:ext cx="7315200" cy="3255264"/>
          </a:xfrm>
        </p:spPr>
        <p:txBody>
          <a:bodyPr/>
          <a:lstStyle/>
          <a:p>
            <a:r>
              <a:rPr lang="en-US" dirty="0"/>
              <a:t>Chapter 9, Section 3</a:t>
            </a:r>
            <a:br>
              <a:rPr lang="en-US" dirty="0"/>
            </a:br>
            <a:r>
              <a:rPr lang="en-US" b="1" dirty="0"/>
              <a:t>“The Fall of Rome”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60355-4F80-AD43-A099-AF6AF6958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701" y="3429000"/>
            <a:ext cx="8768299" cy="337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49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17EDF08-00A4-4171-BCD3-CBD870EDE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DFE4C1-6FBA-4740-9395-780A0F329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44" r="9092" b="1358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08649D-5689-4DAF-BBAB-A40CCF927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rgbClr val="5C4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2DE02-D922-AF47-9F2E-3C84934CB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8" y="758952"/>
            <a:ext cx="6451110" cy="1255469"/>
          </a:xfrm>
        </p:spPr>
        <p:txBody>
          <a:bodyPr>
            <a:normAutofit/>
          </a:bodyPr>
          <a:lstStyle/>
          <a:p>
            <a:r>
              <a:rPr lang="en-US" b="1" dirty="0"/>
              <a:t>A Mercenary Army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6A26A-E846-B449-9F35-44C218F53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4734" y="2014421"/>
            <a:ext cx="7292329" cy="3770560"/>
          </a:xfrm>
        </p:spPr>
        <p:txBody>
          <a:bodyPr anchor="t">
            <a:normAutofit/>
          </a:bodyPr>
          <a:lstStyle/>
          <a:p>
            <a:pPr lvl="1">
              <a:buClr>
                <a:srgbClr val="D3D680"/>
              </a:buClr>
            </a:pPr>
            <a:r>
              <a:rPr lang="en-US" sz="2800" dirty="0">
                <a:solidFill>
                  <a:srgbClr val="FFFFFF"/>
                </a:solidFill>
              </a:rPr>
              <a:t>In earlier times, the Roman army had been made up of </a:t>
            </a:r>
            <a:r>
              <a:rPr lang="en-US" sz="2800" b="1" u="sng" dirty="0">
                <a:solidFill>
                  <a:srgbClr val="FFFF00"/>
                </a:solidFill>
              </a:rPr>
              <a:t>citizen soldiers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ready to defend their land. Now the army was filled with </a:t>
            </a:r>
            <a:r>
              <a:rPr lang="en-US" sz="2800" b="1" u="sng" dirty="0">
                <a:solidFill>
                  <a:srgbClr val="FFFF00"/>
                </a:solidFill>
              </a:rPr>
              <a:t>mercenaries</a:t>
            </a:r>
            <a:r>
              <a:rPr lang="en-US" sz="2800" dirty="0">
                <a:solidFill>
                  <a:srgbClr val="FFFFFF"/>
                </a:solidFill>
              </a:rPr>
              <a:t>, foreign soldiers who serve for pay.</a:t>
            </a:r>
          </a:p>
          <a:p>
            <a:pPr lvl="1">
              <a:buClr>
                <a:srgbClr val="D3D680"/>
              </a:buClr>
            </a:pPr>
            <a:r>
              <a:rPr lang="en-US" sz="2800" dirty="0">
                <a:solidFill>
                  <a:srgbClr val="FFFFFF"/>
                </a:solidFill>
              </a:rPr>
              <a:t>Mercenaries were motivated by </a:t>
            </a:r>
            <a:r>
              <a:rPr lang="en-US" sz="2800" b="1" u="sng" dirty="0">
                <a:solidFill>
                  <a:srgbClr val="FFFF00"/>
                </a:solidFill>
              </a:rPr>
              <a:t>money</a:t>
            </a:r>
            <a:r>
              <a:rPr lang="en-US" sz="2800" dirty="0">
                <a:solidFill>
                  <a:srgbClr val="FFFFFF"/>
                </a:solidFill>
              </a:rPr>
              <a:t>, not by loyalty to any cause. In fact, they often </a:t>
            </a:r>
            <a:r>
              <a:rPr lang="en-US" sz="2800" b="1" u="sng" dirty="0">
                <a:solidFill>
                  <a:srgbClr val="FFFF00"/>
                </a:solidFill>
              </a:rPr>
              <a:t>switched sides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if doing so could work to their personal </a:t>
            </a:r>
            <a:r>
              <a:rPr lang="en-US" sz="2800" b="1" u="sng" dirty="0">
                <a:solidFill>
                  <a:srgbClr val="FFFF00"/>
                </a:solidFill>
              </a:rPr>
              <a:t>advantage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B125CA-79EA-40B4-9E46-A9497A40B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FFFF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11515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C03A-7BE4-174F-A53E-460E65F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393660"/>
            <a:ext cx="2947482" cy="4601183"/>
          </a:xfrm>
        </p:spPr>
        <p:txBody>
          <a:bodyPr/>
          <a:lstStyle/>
          <a:p>
            <a:pPr algn="ctr"/>
            <a:r>
              <a:rPr lang="en-US" b="1" dirty="0"/>
              <a:t>The Size of the Empire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55508-90A3-AE43-BAB0-D1C7C19A0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339" y="2545766"/>
            <a:ext cx="8478742" cy="5120640"/>
          </a:xfrm>
        </p:spPr>
        <p:txBody>
          <a:bodyPr/>
          <a:lstStyle/>
          <a:p>
            <a:r>
              <a:rPr lang="en-US" sz="3200" dirty="0"/>
              <a:t>The Roman Empire had grown </a:t>
            </a:r>
            <a:r>
              <a:rPr lang="en-US" sz="3200" b="1" u="sng" dirty="0">
                <a:highlight>
                  <a:srgbClr val="FFFF00"/>
                </a:highlight>
              </a:rPr>
              <a:t>too large</a:t>
            </a:r>
            <a:r>
              <a:rPr lang="en-US" sz="3200" dirty="0"/>
              <a:t>. </a:t>
            </a:r>
            <a:r>
              <a:rPr lang="en-US" sz="3200" b="1" u="sng" dirty="0">
                <a:highlight>
                  <a:srgbClr val="FFFF00"/>
                </a:highlight>
              </a:rPr>
              <a:t>Enemies</a:t>
            </a:r>
            <a:r>
              <a:rPr lang="en-US" sz="3200" dirty="0"/>
              <a:t> launched attacks all over the empire. Many conquered territories </a:t>
            </a:r>
            <a:r>
              <a:rPr lang="en-US" sz="3200" b="1" u="sng" dirty="0">
                <a:highlight>
                  <a:srgbClr val="FFFF00"/>
                </a:highlight>
              </a:rPr>
              <a:t>regained their independence</a:t>
            </a:r>
            <a:r>
              <a:rPr lang="en-US" sz="3200" dirty="0"/>
              <a:t>. The Roman army spent its time defending the empire instead of extending its authority. Consequently, the empire </a:t>
            </a:r>
            <a:r>
              <a:rPr lang="en-US" sz="3200" b="1" u="sng" dirty="0">
                <a:highlight>
                  <a:srgbClr val="FFFF00"/>
                </a:highlight>
              </a:rPr>
              <a:t>shrank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CE7B3-9BD0-FE41-9C99-2498FC2A8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438" y="16932"/>
            <a:ext cx="5582811" cy="314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9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99DA1-2434-864F-ACA0-CE4CB23C8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79570"/>
            <a:ext cx="2947482" cy="4601183"/>
          </a:xfrm>
        </p:spPr>
        <p:txBody>
          <a:bodyPr/>
          <a:lstStyle/>
          <a:p>
            <a:pPr algn="ctr"/>
            <a:r>
              <a:rPr lang="en-US" b="1" dirty="0"/>
              <a:t>Serious Economic Problems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18FE9-E859-C94A-8166-542BF7CD3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307" y="404734"/>
            <a:ext cx="7688148" cy="645326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200" dirty="0"/>
              <a:t>When Rome stopped conquering new lands, new sources of wealth were no longer available. The empire </a:t>
            </a:r>
            <a:r>
              <a:rPr lang="en-US" sz="3200" b="1" u="sng" dirty="0">
                <a:highlight>
                  <a:srgbClr val="FFFF00"/>
                </a:highlight>
              </a:rPr>
              <a:t>struggled</a:t>
            </a:r>
            <a:r>
              <a:rPr lang="en-US" sz="3200" dirty="0"/>
              <a:t> to pay its </a:t>
            </a:r>
            <a:r>
              <a:rPr lang="en-US" sz="3200" b="1" u="sng" dirty="0">
                <a:highlight>
                  <a:srgbClr val="FFFF00"/>
                </a:highlight>
              </a:rPr>
              <a:t>army</a:t>
            </a:r>
            <a:r>
              <a:rPr lang="en-US" sz="3200" dirty="0"/>
              <a:t>. To raise money, the government </a:t>
            </a:r>
            <a:r>
              <a:rPr lang="en-US" sz="3200" b="1" u="sng" dirty="0">
                <a:highlight>
                  <a:srgbClr val="FFFF00"/>
                </a:highlight>
              </a:rPr>
              <a:t>raised taxes</a:t>
            </a:r>
            <a:r>
              <a:rPr lang="en-US" sz="3200" dirty="0"/>
              <a:t>. Meanwhile, the people of the empire suffered severe </a:t>
            </a:r>
            <a:r>
              <a:rPr lang="en-US" sz="3200" b="1" u="sng" dirty="0">
                <a:highlight>
                  <a:srgbClr val="FFFF00"/>
                </a:highlight>
              </a:rPr>
              <a:t>unemployment</a:t>
            </a:r>
            <a:r>
              <a:rPr lang="en-US" sz="3200" dirty="0"/>
              <a:t>.</a:t>
            </a:r>
          </a:p>
          <a:p>
            <a:pPr lvl="0"/>
            <a:r>
              <a:rPr lang="en-US" sz="3200" dirty="0"/>
              <a:t>Food was </a:t>
            </a:r>
            <a:r>
              <a:rPr lang="en-US" sz="3200" b="1" u="sng" dirty="0">
                <a:highlight>
                  <a:srgbClr val="FFFF00"/>
                </a:highlight>
              </a:rPr>
              <a:t>scarce</a:t>
            </a:r>
            <a:r>
              <a:rPr lang="en-US" sz="3200" dirty="0"/>
              <a:t>, so its </a:t>
            </a:r>
            <a:r>
              <a:rPr lang="en-US" sz="3200" b="1" u="sng" dirty="0">
                <a:highlight>
                  <a:srgbClr val="FFFF00"/>
                </a:highlight>
              </a:rPr>
              <a:t>price went up</a:t>
            </a:r>
            <a:r>
              <a:rPr lang="en-US" sz="3200" dirty="0"/>
              <a:t>. To pay for the food, the government produced </a:t>
            </a:r>
            <a:r>
              <a:rPr lang="en-US" sz="3200" b="1" u="sng" dirty="0">
                <a:highlight>
                  <a:srgbClr val="FFFF00"/>
                </a:highlight>
              </a:rPr>
              <a:t>more coins</a:t>
            </a:r>
            <a:r>
              <a:rPr lang="en-US" sz="3200" dirty="0"/>
              <a:t>. This led to </a:t>
            </a:r>
            <a:r>
              <a:rPr lang="en-US" sz="3200" b="1" u="sng" dirty="0">
                <a:highlight>
                  <a:srgbClr val="FFFF00"/>
                </a:highlight>
              </a:rPr>
              <a:t>inflation</a:t>
            </a:r>
            <a:r>
              <a:rPr lang="en-US" sz="3200" dirty="0"/>
              <a:t>, an economic situation in which more money circulates, but the money has less value.</a:t>
            </a:r>
          </a:p>
          <a:p>
            <a:pPr lvl="1"/>
            <a:r>
              <a:rPr lang="en-US" sz="3000" dirty="0"/>
              <a:t>When inflation is not controlled, money buys less and less. Roman coins soon became worthless.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3031D-F9B0-5648-AD57-C36DBEC43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1" y="3300163"/>
            <a:ext cx="2933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4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D3A18F-3514-4129-95E2-B646925B9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5608255" cy="5336401"/>
          </a:xfrm>
          <a:prstGeom prst="rect">
            <a:avLst/>
          </a:prstGeom>
          <a:solidFill>
            <a:srgbClr val="546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1F7DB-64C5-0842-94F4-8C231EB5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45" y="941718"/>
            <a:ext cx="4998963" cy="1255469"/>
          </a:xfrm>
        </p:spPr>
        <p:txBody>
          <a:bodyPr>
            <a:normAutofit/>
          </a:bodyPr>
          <a:lstStyle/>
          <a:p>
            <a:r>
              <a:rPr lang="en-US" sz="3300" b="1" u="sng" dirty="0"/>
              <a:t>Efforts to Stop the Decline</a:t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95064-E214-D04D-B4A8-507115D70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20" y="2053654"/>
            <a:ext cx="5471409" cy="3967396"/>
          </a:xfrm>
        </p:spPr>
        <p:txBody>
          <a:bodyPr anchor="t">
            <a:normAutofit lnSpcReduction="10000"/>
          </a:bodyPr>
          <a:lstStyle/>
          <a:p>
            <a:pPr lvl="0">
              <a:buClr>
                <a:srgbClr val="D37B65"/>
              </a:buClr>
            </a:pPr>
            <a:r>
              <a:rPr lang="en-US" sz="2600" dirty="0">
                <a:solidFill>
                  <a:srgbClr val="FFFFFF"/>
                </a:solidFill>
              </a:rPr>
              <a:t>Some emperors tried to stop the empire’s decline. </a:t>
            </a:r>
            <a:r>
              <a:rPr lang="en-US" sz="2600" b="1" u="sng" dirty="0">
                <a:solidFill>
                  <a:srgbClr val="FFFF00"/>
                </a:solidFill>
              </a:rPr>
              <a:t>Diocletian</a:t>
            </a:r>
            <a:r>
              <a:rPr lang="en-US" sz="2600" dirty="0">
                <a:solidFill>
                  <a:srgbClr val="FFFFFF"/>
                </a:solidFill>
              </a:rPr>
              <a:t> worked to </a:t>
            </a:r>
            <a:r>
              <a:rPr lang="en-US" sz="2600" b="1" u="sng" dirty="0">
                <a:solidFill>
                  <a:srgbClr val="FFFF00"/>
                </a:solidFill>
              </a:rPr>
              <a:t>strengthen</a:t>
            </a:r>
            <a:r>
              <a:rPr lang="en-US" sz="2600" dirty="0">
                <a:solidFill>
                  <a:srgbClr val="FFFFFF"/>
                </a:solidFill>
              </a:rPr>
              <a:t> Rome. He enlarged the </a:t>
            </a:r>
            <a:r>
              <a:rPr lang="en-US" sz="2600" b="1" u="sng" dirty="0">
                <a:solidFill>
                  <a:srgbClr val="FFFF00"/>
                </a:solidFill>
              </a:rPr>
              <a:t>army</a:t>
            </a:r>
            <a:r>
              <a:rPr lang="en-US" sz="2600" dirty="0">
                <a:solidFill>
                  <a:srgbClr val="FFFFFF"/>
                </a:solidFill>
              </a:rPr>
              <a:t>, built new </a:t>
            </a:r>
            <a:r>
              <a:rPr lang="en-US" sz="2600" b="1" u="sng" dirty="0">
                <a:solidFill>
                  <a:srgbClr val="FFFF00"/>
                </a:solidFill>
              </a:rPr>
              <a:t>forts</a:t>
            </a:r>
            <a:r>
              <a:rPr lang="en-US" sz="2600" dirty="0">
                <a:solidFill>
                  <a:srgbClr val="FFFFFF"/>
                </a:solidFill>
              </a:rPr>
              <a:t> at the </a:t>
            </a:r>
            <a:r>
              <a:rPr lang="en-US" sz="2600" b="1" u="sng" dirty="0">
                <a:solidFill>
                  <a:srgbClr val="FFFF00"/>
                </a:solidFill>
              </a:rPr>
              <a:t>borders</a:t>
            </a:r>
            <a:r>
              <a:rPr lang="en-US" sz="2600" dirty="0">
                <a:solidFill>
                  <a:srgbClr val="FFFFFF"/>
                </a:solidFill>
              </a:rPr>
              <a:t>, and improved the </a:t>
            </a:r>
            <a:r>
              <a:rPr lang="en-US" sz="2600" b="1" u="sng" dirty="0">
                <a:solidFill>
                  <a:srgbClr val="FFFF00"/>
                </a:solidFill>
              </a:rPr>
              <a:t>tax system</a:t>
            </a:r>
            <a:r>
              <a:rPr lang="en-US" sz="2600" dirty="0">
                <a:solidFill>
                  <a:srgbClr val="FFFF00"/>
                </a:solidFill>
              </a:rPr>
              <a:t>.</a:t>
            </a:r>
          </a:p>
          <a:p>
            <a:pPr lvl="0">
              <a:buClr>
                <a:srgbClr val="D37B65"/>
              </a:buClr>
            </a:pPr>
            <a:r>
              <a:rPr lang="en-US" sz="2600" dirty="0">
                <a:solidFill>
                  <a:srgbClr val="FFFFFF"/>
                </a:solidFill>
              </a:rPr>
              <a:t>Diocletian also </a:t>
            </a:r>
            <a:r>
              <a:rPr lang="en-US" sz="2600" b="1" u="sng" dirty="0">
                <a:solidFill>
                  <a:srgbClr val="FFFF00"/>
                </a:solidFill>
              </a:rPr>
              <a:t>divided</a:t>
            </a:r>
            <a:r>
              <a:rPr lang="en-US" sz="2600" dirty="0">
                <a:solidFill>
                  <a:srgbClr val="FFFFFF"/>
                </a:solidFill>
              </a:rPr>
              <a:t> the empire into </a:t>
            </a:r>
            <a:r>
              <a:rPr lang="en-US" sz="2600" b="1" u="sng" dirty="0">
                <a:solidFill>
                  <a:srgbClr val="FFFF00"/>
                </a:solidFill>
              </a:rPr>
              <a:t>two parts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>
                <a:solidFill>
                  <a:srgbClr val="FFFFFF"/>
                </a:solidFill>
              </a:rPr>
              <a:t>to make it easier to rule. He ruled the </a:t>
            </a:r>
            <a:r>
              <a:rPr lang="en-US" sz="2600" b="1" u="sng" dirty="0">
                <a:solidFill>
                  <a:srgbClr val="FFFF00"/>
                </a:solidFill>
              </a:rPr>
              <a:t>wealthier eastern part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>
                <a:solidFill>
                  <a:srgbClr val="FFFFFF"/>
                </a:solidFill>
              </a:rPr>
              <a:t>of the empire, and appointed a </a:t>
            </a:r>
            <a:r>
              <a:rPr lang="en-US" sz="2600" b="1" u="sng" dirty="0">
                <a:solidFill>
                  <a:srgbClr val="FFFF00"/>
                </a:solidFill>
              </a:rPr>
              <a:t>co-emperor</a:t>
            </a:r>
            <a:r>
              <a:rPr lang="en-US" sz="2600" dirty="0">
                <a:solidFill>
                  <a:srgbClr val="FFFFFF"/>
                </a:solidFill>
              </a:rPr>
              <a:t> to rule the western part. </a:t>
            </a:r>
          </a:p>
          <a:p>
            <a:pPr>
              <a:buClr>
                <a:srgbClr val="D37B65"/>
              </a:buClr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5AB3F-48F7-6840-B622-EFECFFE70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245" y="941718"/>
            <a:ext cx="6629549" cy="49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6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1EA695-E9E0-4AA9-88C1-F2CA375AF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rgbClr val="B58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CAC47-78BA-E044-BABF-04585354E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76" y="946307"/>
            <a:ext cx="6451110" cy="1255469"/>
          </a:xfrm>
        </p:spPr>
        <p:txBody>
          <a:bodyPr>
            <a:normAutofit/>
          </a:bodyPr>
          <a:lstStyle/>
          <a:p>
            <a:r>
              <a:rPr lang="en-US" b="1" u="sng" dirty="0"/>
              <a:t>Constantine and Christianity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45456-484B-4D4F-9163-454F402B8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32" y="1948721"/>
            <a:ext cx="6790544" cy="3962972"/>
          </a:xfrm>
        </p:spPr>
        <p:txBody>
          <a:bodyPr anchor="t">
            <a:normAutofit/>
          </a:bodyPr>
          <a:lstStyle/>
          <a:p>
            <a:pPr lvl="0">
              <a:buClr>
                <a:srgbClr val="FFF598"/>
              </a:buClr>
            </a:pPr>
            <a:r>
              <a:rPr lang="en-US" sz="2800" dirty="0">
                <a:solidFill>
                  <a:srgbClr val="FFFFFF"/>
                </a:solidFill>
              </a:rPr>
              <a:t>Diocletian and his co-emperor stepped down in A.D. 305. A </a:t>
            </a:r>
            <a:r>
              <a:rPr lang="en-US" sz="2800" b="1" u="sng" dirty="0">
                <a:solidFill>
                  <a:srgbClr val="FFFF00"/>
                </a:solidFill>
              </a:rPr>
              <a:t>struggle for power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followed. For </a:t>
            </a:r>
            <a:r>
              <a:rPr lang="en-US" sz="2800" b="1" u="sng" dirty="0">
                <a:solidFill>
                  <a:srgbClr val="FFFF00"/>
                </a:solidFill>
              </a:rPr>
              <a:t>seven</a:t>
            </a:r>
            <a:r>
              <a:rPr lang="en-US" sz="2800" dirty="0">
                <a:solidFill>
                  <a:srgbClr val="FFFFFF"/>
                </a:solidFill>
              </a:rPr>
              <a:t> years, generals fought one another for power until one, </a:t>
            </a:r>
            <a:r>
              <a:rPr lang="en-US" sz="2800" b="1" u="sng" dirty="0">
                <a:solidFill>
                  <a:srgbClr val="FFFF00"/>
                </a:solidFill>
              </a:rPr>
              <a:t>Constantine</a:t>
            </a:r>
            <a:r>
              <a:rPr lang="en-US" sz="2800" dirty="0">
                <a:solidFill>
                  <a:srgbClr val="FFFFFF"/>
                </a:solidFill>
              </a:rPr>
              <a:t>, became the winner.</a:t>
            </a:r>
          </a:p>
          <a:p>
            <a:pPr lvl="1">
              <a:buClr>
                <a:srgbClr val="FFF598"/>
              </a:buClr>
            </a:pPr>
            <a:r>
              <a:rPr lang="en-US" sz="2800" dirty="0">
                <a:solidFill>
                  <a:srgbClr val="FFFFFF"/>
                </a:solidFill>
              </a:rPr>
              <a:t>In the </a:t>
            </a:r>
            <a:r>
              <a:rPr lang="en-US" sz="2800" b="1" u="sng" dirty="0">
                <a:solidFill>
                  <a:srgbClr val="FFFF00"/>
                </a:solidFill>
              </a:rPr>
              <a:t>East</a:t>
            </a:r>
            <a:r>
              <a:rPr lang="en-US" sz="2800" dirty="0">
                <a:solidFill>
                  <a:srgbClr val="FFFFFF"/>
                </a:solidFill>
              </a:rPr>
              <a:t>, rule of the Roman Empire was shared by </a:t>
            </a:r>
            <a:r>
              <a:rPr lang="en-US" sz="2800" dirty="0" err="1">
                <a:solidFill>
                  <a:srgbClr val="FFFFFF"/>
                </a:solidFill>
              </a:rPr>
              <a:t>Licinius</a:t>
            </a:r>
            <a:r>
              <a:rPr lang="en-US" sz="2800" dirty="0">
                <a:solidFill>
                  <a:srgbClr val="FFFFFF"/>
                </a:solidFill>
              </a:rPr>
              <a:t> and </a:t>
            </a:r>
            <a:r>
              <a:rPr lang="en-US" sz="2800" dirty="0" err="1">
                <a:solidFill>
                  <a:srgbClr val="FFFFFF"/>
                </a:solidFill>
              </a:rPr>
              <a:t>Maximinus</a:t>
            </a:r>
            <a:r>
              <a:rPr lang="en-US" sz="2800" dirty="0">
                <a:solidFill>
                  <a:srgbClr val="FFFFFF"/>
                </a:solidFill>
              </a:rPr>
              <a:t>. In 313, </a:t>
            </a:r>
            <a:r>
              <a:rPr lang="en-US" sz="2800" b="1" u="sng" dirty="0" err="1">
                <a:solidFill>
                  <a:srgbClr val="FFFF00"/>
                </a:solidFill>
              </a:rPr>
              <a:t>Licinius</a:t>
            </a:r>
            <a:r>
              <a:rPr lang="en-US" sz="2800" dirty="0">
                <a:solidFill>
                  <a:srgbClr val="FFFFFF"/>
                </a:solidFill>
              </a:rPr>
              <a:t> took complete control of the eastern parts of the empire.</a:t>
            </a:r>
          </a:p>
          <a:p>
            <a:pPr>
              <a:buClr>
                <a:srgbClr val="FFF598"/>
              </a:buClr>
            </a:pP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7A3CC-9A05-654F-8078-823AAC11E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944" y="1535781"/>
            <a:ext cx="3778286" cy="37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06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89433518-3909-462F-8303-864C2A83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rgbClr val="465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0395B-F3CA-9F4B-A4E4-91E227E0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414" y="1108847"/>
            <a:ext cx="6451110" cy="1255469"/>
          </a:xfrm>
        </p:spPr>
        <p:txBody>
          <a:bodyPr>
            <a:normAutofit/>
          </a:bodyPr>
          <a:lstStyle/>
          <a:p>
            <a:r>
              <a:rPr lang="en-US" b="1" u="sng" dirty="0"/>
              <a:t>Freedom of Religion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53D35-D9F4-4441-8220-90FAB2444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173574"/>
            <a:ext cx="6636208" cy="3916675"/>
          </a:xfrm>
        </p:spPr>
        <p:txBody>
          <a:bodyPr anchor="t">
            <a:normAutofit fontScale="92500" lnSpcReduction="10000"/>
          </a:bodyPr>
          <a:lstStyle/>
          <a:p>
            <a:pPr lvl="0">
              <a:buClr>
                <a:srgbClr val="BD9A62"/>
              </a:buClr>
            </a:pPr>
            <a:r>
              <a:rPr lang="en-US" sz="3200" dirty="0">
                <a:solidFill>
                  <a:srgbClr val="FFFFFF"/>
                </a:solidFill>
              </a:rPr>
              <a:t>Also in 313, Constantine and </a:t>
            </a:r>
            <a:r>
              <a:rPr lang="en-US" sz="3200" dirty="0" err="1">
                <a:solidFill>
                  <a:srgbClr val="FFFFFF"/>
                </a:solidFill>
              </a:rPr>
              <a:t>Licinius</a:t>
            </a:r>
            <a:r>
              <a:rPr lang="en-US" sz="3200" dirty="0">
                <a:solidFill>
                  <a:srgbClr val="FFFFFF"/>
                </a:solidFill>
              </a:rPr>
              <a:t> proclaimed </a:t>
            </a:r>
            <a:r>
              <a:rPr lang="en-US" sz="3200" b="1" u="sng" dirty="0">
                <a:solidFill>
                  <a:srgbClr val="FFFF00"/>
                </a:solidFill>
              </a:rPr>
              <a:t>freedom of worship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</a:rPr>
              <a:t>for people across the empire. Under Diocletian and others, Christians had been </a:t>
            </a:r>
            <a:r>
              <a:rPr lang="en-US" sz="3200" b="1" u="sng" dirty="0">
                <a:solidFill>
                  <a:srgbClr val="FFFF00"/>
                </a:solidFill>
              </a:rPr>
              <a:t>tortured</a:t>
            </a:r>
            <a:r>
              <a:rPr lang="en-US" sz="3200" dirty="0">
                <a:solidFill>
                  <a:srgbClr val="FFFFFF"/>
                </a:solidFill>
              </a:rPr>
              <a:t> and </a:t>
            </a:r>
            <a:r>
              <a:rPr lang="en-US" sz="3200" b="1" u="sng" dirty="0">
                <a:solidFill>
                  <a:srgbClr val="FFFF00"/>
                </a:solidFill>
              </a:rPr>
              <a:t>punished</a:t>
            </a:r>
            <a:r>
              <a:rPr lang="en-US" sz="3200" dirty="0">
                <a:solidFill>
                  <a:srgbClr val="FFFFFF"/>
                </a:solidFill>
              </a:rPr>
              <a:t> for their beliefs. Now Rome would no longer persecute Christians.</a:t>
            </a:r>
          </a:p>
          <a:p>
            <a:pPr lvl="1">
              <a:buClr>
                <a:srgbClr val="BD9A62"/>
              </a:buClr>
            </a:pPr>
            <a:r>
              <a:rPr lang="en-US" sz="3200" dirty="0">
                <a:solidFill>
                  <a:srgbClr val="FFFFFF"/>
                </a:solidFill>
              </a:rPr>
              <a:t>Christianity would soon become the official </a:t>
            </a:r>
            <a:r>
              <a:rPr lang="en-US" sz="3200" b="1" u="sng" dirty="0">
                <a:solidFill>
                  <a:srgbClr val="FFFF00"/>
                </a:solidFill>
              </a:rPr>
              <a:t>religion</a:t>
            </a:r>
            <a:r>
              <a:rPr lang="en-US" sz="3200" dirty="0">
                <a:solidFill>
                  <a:srgbClr val="FFFFFF"/>
                </a:solidFill>
              </a:rPr>
              <a:t> of the Roman Empire.</a:t>
            </a:r>
          </a:p>
          <a:p>
            <a:pPr>
              <a:buClr>
                <a:srgbClr val="BD9A62"/>
              </a:buClr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68883-AC9F-E749-BAC6-6994E43E3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54" r="29559" b="-1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79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433518-3909-462F-8303-864C2A83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rgbClr val="6E6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1D133-C2F9-504F-8FAB-12DD3E97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245" y="988926"/>
            <a:ext cx="6451110" cy="1255469"/>
          </a:xfrm>
        </p:spPr>
        <p:txBody>
          <a:bodyPr>
            <a:normAutofit/>
          </a:bodyPr>
          <a:lstStyle/>
          <a:p>
            <a:r>
              <a:rPr lang="en-US" b="1" u="sng" dirty="0"/>
              <a:t>Building a Faith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A8640-BE0F-B842-A198-02BC7DB66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1993692"/>
            <a:ext cx="6763238" cy="4096557"/>
          </a:xfrm>
        </p:spPr>
        <p:txBody>
          <a:bodyPr anchor="t">
            <a:normAutofit lnSpcReduction="10000"/>
          </a:bodyPr>
          <a:lstStyle/>
          <a:p>
            <a:pPr lvl="0">
              <a:buClr>
                <a:srgbClr val="CEA96E"/>
              </a:buClr>
            </a:pPr>
            <a:r>
              <a:rPr lang="en-US" sz="2600" dirty="0">
                <a:solidFill>
                  <a:srgbClr val="FFFFFF"/>
                </a:solidFill>
              </a:rPr>
              <a:t>During his 25 years as emperor, Constantine worked to </a:t>
            </a:r>
            <a:r>
              <a:rPr lang="en-US" sz="2600" b="1" u="sng" dirty="0">
                <a:solidFill>
                  <a:srgbClr val="FFFF00"/>
                </a:solidFill>
              </a:rPr>
              <a:t>strengthen</a:t>
            </a:r>
            <a:r>
              <a:rPr lang="en-US" sz="2600" dirty="0">
                <a:solidFill>
                  <a:srgbClr val="FFFFFF"/>
                </a:solidFill>
              </a:rPr>
              <a:t> the </a:t>
            </a:r>
            <a:r>
              <a:rPr lang="en-US" sz="2600" b="1" u="sng" dirty="0">
                <a:solidFill>
                  <a:srgbClr val="FFFF00"/>
                </a:solidFill>
              </a:rPr>
              <a:t>Christian church</a:t>
            </a:r>
            <a:r>
              <a:rPr lang="en-US" sz="2600" b="1" u="sng" dirty="0">
                <a:solidFill>
                  <a:srgbClr val="FFFFFF"/>
                </a:solidFill>
              </a:rPr>
              <a:t>.</a:t>
            </a:r>
            <a:r>
              <a:rPr lang="en-US" sz="2600" dirty="0">
                <a:solidFill>
                  <a:srgbClr val="FFFFFF"/>
                </a:solidFill>
              </a:rPr>
              <a:t> </a:t>
            </a:r>
          </a:p>
          <a:p>
            <a:pPr lvl="0">
              <a:buClr>
                <a:srgbClr val="CEA96E"/>
              </a:buClr>
            </a:pPr>
            <a:r>
              <a:rPr lang="en-US" sz="2600" dirty="0">
                <a:solidFill>
                  <a:srgbClr val="FFFFFF"/>
                </a:solidFill>
              </a:rPr>
              <a:t>Constantine was a leading force behind the </a:t>
            </a:r>
            <a:r>
              <a:rPr lang="en-US" sz="2600" b="1" u="sng" dirty="0">
                <a:solidFill>
                  <a:srgbClr val="FFFF00"/>
                </a:solidFill>
              </a:rPr>
              <a:t>construction</a:t>
            </a:r>
            <a:r>
              <a:rPr lang="en-US" sz="2600" dirty="0">
                <a:solidFill>
                  <a:srgbClr val="FFFFFF"/>
                </a:solidFill>
              </a:rPr>
              <a:t> of important Christian </a:t>
            </a:r>
            <a:r>
              <a:rPr lang="en-US" sz="2600" b="1" u="sng" dirty="0">
                <a:solidFill>
                  <a:srgbClr val="FFFF00"/>
                </a:solidFill>
              </a:rPr>
              <a:t>places of worship</a:t>
            </a:r>
            <a:r>
              <a:rPr lang="en-US" sz="2600" dirty="0">
                <a:solidFill>
                  <a:srgbClr val="FFFF00"/>
                </a:solidFill>
              </a:rPr>
              <a:t>.</a:t>
            </a:r>
          </a:p>
          <a:p>
            <a:pPr lvl="1">
              <a:buClr>
                <a:srgbClr val="CEA96E"/>
              </a:buClr>
            </a:pPr>
            <a:r>
              <a:rPr lang="en-US" sz="2600" dirty="0">
                <a:solidFill>
                  <a:srgbClr val="FFFFFF"/>
                </a:solidFill>
              </a:rPr>
              <a:t>Constantine built a church in </a:t>
            </a:r>
            <a:r>
              <a:rPr lang="en-US" sz="2600" b="1" u="sng" dirty="0">
                <a:solidFill>
                  <a:srgbClr val="FFFF00"/>
                </a:solidFill>
              </a:rPr>
              <a:t>Jerusalem</a:t>
            </a:r>
            <a:r>
              <a:rPr lang="en-US" sz="2600" dirty="0">
                <a:solidFill>
                  <a:srgbClr val="FFFFFF"/>
                </a:solidFill>
              </a:rPr>
              <a:t> (on the spot where Jesus was crucified, buried, and is said to have risen from the dead) ,</a:t>
            </a:r>
          </a:p>
          <a:p>
            <a:pPr lvl="1">
              <a:buClr>
                <a:srgbClr val="CEA96E"/>
              </a:buClr>
            </a:pPr>
            <a:r>
              <a:rPr lang="en-US" sz="2600" dirty="0">
                <a:solidFill>
                  <a:srgbClr val="FFFFFF"/>
                </a:solidFill>
              </a:rPr>
              <a:t>The church of St. Peter in </a:t>
            </a:r>
            <a:r>
              <a:rPr lang="en-US" sz="2600" b="1" u="sng" dirty="0">
                <a:solidFill>
                  <a:srgbClr val="FFFF00"/>
                </a:solidFill>
              </a:rPr>
              <a:t>Rome</a:t>
            </a:r>
            <a:r>
              <a:rPr lang="en-US" sz="2600" dirty="0">
                <a:solidFill>
                  <a:srgbClr val="FFFFFF"/>
                </a:solidFill>
              </a:rPr>
              <a:t> was also built with Constantine’s help.</a:t>
            </a:r>
          </a:p>
          <a:p>
            <a:pPr>
              <a:buClr>
                <a:srgbClr val="CEA96E"/>
              </a:buClr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4ED83-4FA3-CC40-820A-5BC031870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4" r="32199" b="-2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90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8F4D4-EBBA-6542-BA8F-C328B651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09" y="-348253"/>
            <a:ext cx="2947482" cy="4601183"/>
          </a:xfrm>
        </p:spPr>
        <p:txBody>
          <a:bodyPr/>
          <a:lstStyle/>
          <a:p>
            <a:r>
              <a:rPr lang="en-US" b="1" u="sng" dirty="0"/>
              <a:t>A New Capital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D113A-ABA7-7746-86A9-802B08950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5238" y="336490"/>
            <a:ext cx="7086473" cy="6858000"/>
          </a:xfrm>
        </p:spPr>
        <p:txBody>
          <a:bodyPr/>
          <a:lstStyle/>
          <a:p>
            <a:pPr lvl="0"/>
            <a:r>
              <a:rPr lang="en-US" sz="2800" dirty="0"/>
              <a:t>In 330, Constantine moved the capital of the Roman Empire east to the city of </a:t>
            </a:r>
            <a:r>
              <a:rPr lang="en-US" sz="2800" b="1" u="sng" dirty="0">
                <a:highlight>
                  <a:srgbClr val="FFFF00"/>
                </a:highlight>
              </a:rPr>
              <a:t>Byzantium</a:t>
            </a:r>
            <a:r>
              <a:rPr lang="en-US" sz="2800" dirty="0"/>
              <a:t> in what is now </a:t>
            </a:r>
            <a:r>
              <a:rPr lang="en-US" sz="2800" b="1" u="sng" dirty="0">
                <a:highlight>
                  <a:srgbClr val="FFFF00"/>
                </a:highlight>
              </a:rPr>
              <a:t>Turkey</a:t>
            </a:r>
            <a:r>
              <a:rPr lang="en-US" sz="2800" dirty="0"/>
              <a:t>. (Rome had not been the Roman Empire’s political center for some time, and Constantine had grown up in the East.)</a:t>
            </a:r>
          </a:p>
          <a:p>
            <a:pPr lvl="0"/>
            <a:r>
              <a:rPr lang="en-US" sz="2800" dirty="0"/>
              <a:t>Constantine called Byzantium the “</a:t>
            </a:r>
            <a:r>
              <a:rPr lang="en-US" sz="2800" b="1" u="sng" dirty="0">
                <a:highlight>
                  <a:srgbClr val="FFFF00"/>
                </a:highlight>
              </a:rPr>
              <a:t>New Rome</a:t>
            </a:r>
            <a:r>
              <a:rPr lang="en-US" sz="2800" dirty="0"/>
              <a:t>.” Soon, however, the capital was known by a different name, </a:t>
            </a:r>
            <a:r>
              <a:rPr lang="en-US" sz="2800" b="1" u="sng" dirty="0">
                <a:highlight>
                  <a:srgbClr val="FFFF00"/>
                </a:highlight>
              </a:rPr>
              <a:t>Constantinople</a:t>
            </a:r>
            <a:r>
              <a:rPr lang="en-US" sz="2800" dirty="0">
                <a:highlight>
                  <a:srgbClr val="FFFF00"/>
                </a:highlight>
              </a:rPr>
              <a:t>-</a:t>
            </a:r>
            <a:r>
              <a:rPr lang="en-US" sz="2800" dirty="0"/>
              <a:t> meaning “the city of Constantine.”</a:t>
            </a:r>
          </a:p>
          <a:p>
            <a:pPr lvl="0"/>
            <a:r>
              <a:rPr lang="en-US" sz="2800" dirty="0"/>
              <a:t>With the emperor and the empire’s capital in Constantinople, the </a:t>
            </a:r>
            <a:r>
              <a:rPr lang="en-US" sz="2800" b="1" u="sng" dirty="0">
                <a:highlight>
                  <a:srgbClr val="FFFF00"/>
                </a:highlight>
              </a:rPr>
              <a:t>power</a:t>
            </a:r>
            <a:r>
              <a:rPr lang="en-US" sz="2800" dirty="0"/>
              <a:t> of the Roman Empire was now firmly in the </a:t>
            </a:r>
            <a:r>
              <a:rPr lang="en-US" sz="2800" b="1" u="sng" dirty="0">
                <a:highlight>
                  <a:srgbClr val="FFFF00"/>
                </a:highlight>
              </a:rPr>
              <a:t>East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26CDAC-5FD9-D842-B58C-09350FD71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8504"/>
            <a:ext cx="4253527" cy="29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27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314A78-D716-274E-A182-FF7BC532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44" y="-11363"/>
            <a:ext cx="11065711" cy="68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3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87C0-D85D-EC4E-97BF-C7D9053D7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39" y="-510091"/>
            <a:ext cx="2947482" cy="4601183"/>
          </a:xfrm>
        </p:spPr>
        <p:txBody>
          <a:bodyPr/>
          <a:lstStyle/>
          <a:p>
            <a:pPr algn="ctr"/>
            <a:r>
              <a:rPr lang="en-US" b="1" dirty="0"/>
              <a:t>Invasions and Collapse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56731-1244-2246-B2F4-0B33BBD02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356" y="427220"/>
            <a:ext cx="7838050" cy="6430780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Constantine </a:t>
            </a:r>
            <a:r>
              <a:rPr lang="en-US" sz="2800" b="1" u="sng" dirty="0">
                <a:highlight>
                  <a:srgbClr val="FFFF00"/>
                </a:highlight>
              </a:rPr>
              <a:t>struggled</a:t>
            </a:r>
            <a:r>
              <a:rPr lang="en-US" sz="2800" dirty="0"/>
              <a:t> to keep the empire together, but the forces pulling it apart were too great. After his death, </a:t>
            </a:r>
            <a:r>
              <a:rPr lang="en-US" sz="2800" b="1" u="sng" dirty="0">
                <a:highlight>
                  <a:srgbClr val="FFFF00"/>
                </a:highlight>
              </a:rPr>
              <a:t>invaders</a:t>
            </a:r>
            <a:r>
              <a:rPr lang="en-US" sz="2800" dirty="0"/>
              <a:t> swept across Rome’s borders and </a:t>
            </a:r>
            <a:r>
              <a:rPr lang="en-US" sz="2800" b="1" u="sng" dirty="0">
                <a:highlight>
                  <a:srgbClr val="FFFF00"/>
                </a:highlight>
              </a:rPr>
              <a:t>overwhelmed</a:t>
            </a:r>
            <a:r>
              <a:rPr lang="en-US" sz="2800" dirty="0"/>
              <a:t> the empire.</a:t>
            </a:r>
          </a:p>
          <a:p>
            <a:pPr lvl="0"/>
            <a:r>
              <a:rPr lang="en-US" sz="2800" dirty="0"/>
              <a:t>The last Roman emperor was </a:t>
            </a:r>
            <a:r>
              <a:rPr lang="en-US" sz="2800" b="1" u="sng" dirty="0">
                <a:highlight>
                  <a:srgbClr val="FFFF00"/>
                </a:highlight>
              </a:rPr>
              <a:t>14</a:t>
            </a:r>
            <a:r>
              <a:rPr lang="en-US" sz="2800" dirty="0"/>
              <a:t>-year-old </a:t>
            </a:r>
            <a:r>
              <a:rPr lang="en-US" sz="2800" b="1" u="sng" dirty="0">
                <a:highlight>
                  <a:srgbClr val="FFFF00"/>
                </a:highlight>
              </a:rPr>
              <a:t>Romulus</a:t>
            </a:r>
            <a:r>
              <a:rPr lang="en-US" sz="2800" b="1" u="sng" dirty="0"/>
              <a:t> </a:t>
            </a:r>
            <a:r>
              <a:rPr lang="en-US" sz="2800" b="1" u="sng" dirty="0">
                <a:highlight>
                  <a:srgbClr val="FFFF00"/>
                </a:highlight>
              </a:rPr>
              <a:t>Augustulus</a:t>
            </a:r>
            <a:r>
              <a:rPr lang="en-US" sz="2800" dirty="0"/>
              <a:t>. However, in 476, a German general took power and sent the emperor to work on a farm. </a:t>
            </a:r>
          </a:p>
          <a:p>
            <a:pPr lvl="1"/>
            <a:r>
              <a:rPr lang="en-US" sz="2800" dirty="0"/>
              <a:t>After Romulus Augustulus, no emperor ruled over Rome and the western part of the empire.</a:t>
            </a:r>
          </a:p>
          <a:p>
            <a:pPr lvl="0"/>
            <a:r>
              <a:rPr lang="en-US" sz="2800" dirty="0"/>
              <a:t>However, even after Rome fell, the eastern part of the empire remained strong. Its capital, </a:t>
            </a:r>
            <a:r>
              <a:rPr lang="en-US" sz="2800" b="1" u="sng" dirty="0">
                <a:highlight>
                  <a:srgbClr val="FFFF00"/>
                </a:highlight>
              </a:rPr>
              <a:t>Constantinople</a:t>
            </a:r>
            <a:r>
              <a:rPr lang="en-US" sz="2800" dirty="0"/>
              <a:t>, remained the center of another empire, the </a:t>
            </a:r>
            <a:r>
              <a:rPr lang="en-US" sz="2800" b="1" u="sng" dirty="0">
                <a:highlight>
                  <a:srgbClr val="FFFF00"/>
                </a:highlight>
              </a:rPr>
              <a:t>Byzantine Empire</a:t>
            </a:r>
            <a:r>
              <a:rPr lang="en-US" sz="2800" dirty="0"/>
              <a:t>, for a </a:t>
            </a:r>
            <a:r>
              <a:rPr lang="en-US" sz="2800" b="1" u="sng" dirty="0">
                <a:highlight>
                  <a:srgbClr val="FFFF00"/>
                </a:highlight>
              </a:rPr>
              <a:t>thousand</a:t>
            </a:r>
            <a:r>
              <a:rPr lang="en-US" sz="2800" dirty="0"/>
              <a:t> years.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BB2F2-3E81-2C4D-942D-E7CE7CA76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" y="2206079"/>
            <a:ext cx="3452684" cy="37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0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8D8C5A-D6A8-4B82-A915-65B3BE9DE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4306A5-A549-4C0D-A7D2-34D4D4A99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D39F1DC-A2FB-4955-A40B-6177B945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71BC-F553-4D6A-95CC-D4B72ADC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rgbClr val="595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A24E7-AE77-C44B-BDEE-70224D43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517" y="-593649"/>
            <a:ext cx="6068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b="1" u="sng" spc="-100" dirty="0"/>
              <a:t>Constantine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3B74-9D4D-0848-8E83-3598B29E6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15" y="3225368"/>
            <a:ext cx="6673222" cy="19420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>
                    <a:alpha val="80000"/>
                  </a:schemeClr>
                </a:solidFill>
              </a:rPr>
              <a:t>Emperor of Rome from A.D. 312-337; encouraged the spread of Christianity.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4BD2C-5C0F-D749-9863-38B1367E1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55" b="-1"/>
          <a:stretch/>
        </p:blipFill>
        <p:spPr>
          <a:xfrm>
            <a:off x="8037574" y="759599"/>
            <a:ext cx="3458249" cy="53306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B4DAF5-E189-4D8D-96E6-52125E842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680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168D8C5A-D6A8-4B82-A915-65B3BE9DE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4306A5-A549-4C0D-A7D2-34D4D4A99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D39F1DC-A2FB-4955-A40B-6177B945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0D71BC-F553-4D6A-95CC-D4B72ADC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rgbClr val="6E3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A24E7-AE77-C44B-BDEE-70224D43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860" y="-213850"/>
            <a:ext cx="6068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b="1" u="sng" spc="-100" dirty="0"/>
              <a:t>Mercenary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3B74-9D4D-0848-8E83-3598B29E6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66" y="3424428"/>
            <a:ext cx="6037903" cy="9144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>
                    <a:alpha val="80000"/>
                  </a:schemeClr>
                </a:solidFill>
              </a:rPr>
              <a:t>A soldier who serves for pay in a foreign army.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CA201-F817-3547-9341-853DDC320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8" r="-2" b="2768"/>
          <a:stretch/>
        </p:blipFill>
        <p:spPr>
          <a:xfrm>
            <a:off x="8037574" y="759599"/>
            <a:ext cx="3458249" cy="53306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B4DAF5-E189-4D8D-96E6-52125E842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141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A24E7-AE77-C44B-BDEE-70224D43E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415" y="-594120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b="1" u="sng" spc="-100" dirty="0"/>
              <a:t>Inflation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63B74-9D4D-0848-8E83-3598B29E6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608" y="3088186"/>
            <a:ext cx="5520477" cy="20684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>
                    <a:alpha val="80000"/>
                  </a:schemeClr>
                </a:solidFill>
              </a:rPr>
              <a:t>An economic situation in which the government issues more money with lower value.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ACFB9-AFE5-1240-9659-E333E34F2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552450"/>
            <a:ext cx="5715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33738F-F83C-4B87-B2FE-47C89029B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BF0EFF-1CF1-4170-85D9-F374F80C8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613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201C5-92D1-474A-9B81-BCD37574B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50" y="980954"/>
            <a:ext cx="3190671" cy="4976888"/>
          </a:xfrm>
        </p:spPr>
        <p:txBody>
          <a:bodyPr anchor="t">
            <a:noAutofit/>
          </a:bodyPr>
          <a:lstStyle/>
          <a:p>
            <a:r>
              <a:rPr lang="en-US" sz="2400" b="1" u="sng" dirty="0">
                <a:solidFill>
                  <a:srgbClr val="FFFF00"/>
                </a:solidFill>
              </a:rPr>
              <a:t>Constantine</a:t>
            </a:r>
            <a:r>
              <a:rPr lang="en-US" sz="2400" dirty="0">
                <a:solidFill>
                  <a:schemeClr val="bg1"/>
                </a:solidFill>
              </a:rPr>
              <a:t> was Rome’s emperor from A.D. 312- 337 and strongly encouraged the spread of </a:t>
            </a:r>
            <a:r>
              <a:rPr lang="en-US" sz="2400" b="1" u="sng" dirty="0">
                <a:solidFill>
                  <a:srgbClr val="FFFF00"/>
                </a:solidFill>
              </a:rPr>
              <a:t>Christianity</a:t>
            </a:r>
            <a:r>
              <a:rPr lang="en-US" sz="2400" dirty="0">
                <a:solidFill>
                  <a:schemeClr val="bg1"/>
                </a:solidFill>
              </a:rPr>
              <a:t>. In fact, Constantine believed that the victory over his enemies at the bridge over the Tiber River (in A.D. 312) was because </a:t>
            </a:r>
            <a:r>
              <a:rPr lang="en-US" sz="2400" b="1" u="sng" dirty="0">
                <a:solidFill>
                  <a:srgbClr val="FFFF00"/>
                </a:solidFill>
              </a:rPr>
              <a:t>the Christian God had helped him win.</a:t>
            </a:r>
            <a:endParaRPr lang="en-US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5530E-B4DB-B44A-A690-0962B146D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" r="-1" b="-1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59E22E-2E4E-400B-B6CD-86ED04367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80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35ADA-9710-1D44-9288-512C01F9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From Good to Bad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0FADA-AE5B-A640-BA8E-4FB3AFDA4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628" y="0"/>
            <a:ext cx="7974767" cy="5120640"/>
          </a:xfrm>
        </p:spPr>
        <p:txBody>
          <a:bodyPr/>
          <a:lstStyle/>
          <a:p>
            <a:r>
              <a:rPr lang="en-US" sz="3200" dirty="0"/>
              <a:t>The </a:t>
            </a:r>
            <a:r>
              <a:rPr lang="en-US" sz="3200" b="1" u="sng" dirty="0">
                <a:highlight>
                  <a:srgbClr val="FFFF00"/>
                </a:highlight>
              </a:rPr>
              <a:t>Christian Church</a:t>
            </a:r>
            <a:r>
              <a:rPr lang="en-US" sz="3200" dirty="0"/>
              <a:t> provided </a:t>
            </a:r>
            <a:r>
              <a:rPr lang="en-US" sz="3200" b="1" u="sng" dirty="0">
                <a:highlight>
                  <a:srgbClr val="FFFF00"/>
                </a:highlight>
              </a:rPr>
              <a:t>comfort</a:t>
            </a:r>
            <a:r>
              <a:rPr lang="en-US" sz="3200" dirty="0"/>
              <a:t> and </a:t>
            </a:r>
            <a:r>
              <a:rPr lang="en-US" sz="3200" b="1" u="sng" dirty="0">
                <a:highlight>
                  <a:srgbClr val="FFFF00"/>
                </a:highlight>
              </a:rPr>
              <a:t>authority</a:t>
            </a:r>
            <a:r>
              <a:rPr lang="en-US" sz="3200" dirty="0"/>
              <a:t> at a time when the mighty Roman Empire was close to </a:t>
            </a:r>
            <a:r>
              <a:rPr lang="en-US" sz="3200" b="1" u="sng" dirty="0">
                <a:highlight>
                  <a:srgbClr val="FFFF00"/>
                </a:highlight>
              </a:rPr>
              <a:t>collapse</a:t>
            </a:r>
            <a:r>
              <a:rPr lang="en-US" sz="3200" dirty="0"/>
              <a:t>. By the time Constantine took power, he could do little to stop the empire’s fall. The trouble had started 125 years earlier, when </a:t>
            </a:r>
            <a:r>
              <a:rPr lang="en-US" sz="3200" b="1" u="sng" dirty="0">
                <a:highlight>
                  <a:srgbClr val="FFFF00"/>
                </a:highlight>
              </a:rPr>
              <a:t>Marcus Aurelius</a:t>
            </a:r>
            <a:r>
              <a:rPr lang="en-US" sz="3200" b="1" dirty="0"/>
              <a:t> </a:t>
            </a:r>
            <a:r>
              <a:rPr lang="en-US" sz="3200" dirty="0"/>
              <a:t>died. The emperor left his son </a:t>
            </a:r>
            <a:r>
              <a:rPr lang="en-US" sz="3200" b="1" u="sng" dirty="0">
                <a:highlight>
                  <a:srgbClr val="FFFF00"/>
                </a:highlight>
              </a:rPr>
              <a:t>Commodus</a:t>
            </a:r>
            <a:r>
              <a:rPr lang="en-US" sz="3200" dirty="0"/>
              <a:t> in power in A.D. 180.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86056-9C34-B24C-B97A-F62E38711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55" y="4345899"/>
            <a:ext cx="4742512" cy="23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06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1169A72-0E1C-4329-877E-76B351B02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2F66E7-868E-4A6E-9F7E-6647DA078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786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35ADA-9710-1D44-9288-512C01F9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From Good to Bad Rule,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0FADA-AE5B-A640-BA8E-4FB3AFDA4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319" y="457200"/>
            <a:ext cx="5462781" cy="6400800"/>
          </a:xfrm>
        </p:spPr>
        <p:txBody>
          <a:bodyPr>
            <a:normAutofit/>
          </a:bodyPr>
          <a:lstStyle/>
          <a:p>
            <a:pPr lvl="0">
              <a:buClr>
                <a:srgbClr val="78674C"/>
              </a:buClr>
            </a:pPr>
            <a:r>
              <a:rPr lang="en-US" sz="2600" dirty="0"/>
              <a:t>Commodus was only </a:t>
            </a:r>
            <a:r>
              <a:rPr lang="en-US" sz="2600" b="1" u="sng" dirty="0">
                <a:highlight>
                  <a:srgbClr val="FFFF00"/>
                </a:highlight>
              </a:rPr>
              <a:t>18</a:t>
            </a:r>
            <a:r>
              <a:rPr lang="en-US" sz="2600" dirty="0"/>
              <a:t> years old when he became emperor. </a:t>
            </a:r>
          </a:p>
          <a:p>
            <a:pPr lvl="1">
              <a:buClr>
                <a:srgbClr val="78674C"/>
              </a:buClr>
            </a:pPr>
            <a:r>
              <a:rPr lang="en-US" sz="2600" dirty="0"/>
              <a:t>Commodus allowed others to help him run the empire, but he made </a:t>
            </a:r>
            <a:r>
              <a:rPr lang="en-US" sz="2600" b="1" u="sng" dirty="0">
                <a:highlight>
                  <a:srgbClr val="FFFF00"/>
                </a:highlight>
              </a:rPr>
              <a:t>poor choices</a:t>
            </a:r>
            <a:r>
              <a:rPr lang="en-US" sz="2600" dirty="0"/>
              <a:t>. He stood by as </a:t>
            </a:r>
            <a:r>
              <a:rPr lang="en-US" sz="2600" b="1" u="sng" dirty="0">
                <a:highlight>
                  <a:srgbClr val="FFFF00"/>
                </a:highlight>
              </a:rPr>
              <a:t>others worked to</a:t>
            </a:r>
            <a:r>
              <a:rPr lang="en-US" sz="2600" u="sng" dirty="0">
                <a:highlight>
                  <a:srgbClr val="FFFF00"/>
                </a:highlight>
              </a:rPr>
              <a:t> </a:t>
            </a:r>
            <a:r>
              <a:rPr lang="en-US" sz="2600" b="1" u="sng" dirty="0">
                <a:highlight>
                  <a:srgbClr val="FFFF00"/>
                </a:highlight>
              </a:rPr>
              <a:t>destroy</a:t>
            </a:r>
            <a:r>
              <a:rPr lang="en-US" sz="2600" dirty="0">
                <a:highlight>
                  <a:srgbClr val="FFFF00"/>
                </a:highlight>
              </a:rPr>
              <a:t> </a:t>
            </a:r>
            <a:r>
              <a:rPr lang="en-US" sz="2600" dirty="0"/>
              <a:t>the power and prestige of the </a:t>
            </a:r>
            <a:r>
              <a:rPr lang="en-US" sz="2600" b="1" u="sng" dirty="0">
                <a:highlight>
                  <a:srgbClr val="FFFF00"/>
                </a:highlight>
              </a:rPr>
              <a:t>senate</a:t>
            </a:r>
            <a:r>
              <a:rPr lang="en-US" sz="2600" dirty="0"/>
              <a:t>. </a:t>
            </a:r>
          </a:p>
          <a:p>
            <a:pPr lvl="1">
              <a:buClr>
                <a:srgbClr val="78674C"/>
              </a:buClr>
            </a:pPr>
            <a:r>
              <a:rPr lang="en-US" sz="2600" dirty="0"/>
              <a:t>Commodus would act before seeking approval of the senate. He kept a grip on power by </a:t>
            </a:r>
            <a:r>
              <a:rPr lang="en-US" sz="2600" b="1" u="sng" dirty="0">
                <a:highlight>
                  <a:srgbClr val="FFFF00"/>
                </a:highlight>
              </a:rPr>
              <a:t>bribing</a:t>
            </a:r>
            <a:r>
              <a:rPr lang="en-US" sz="2600" dirty="0"/>
              <a:t> the army to support him.</a:t>
            </a:r>
          </a:p>
          <a:p>
            <a:pPr lvl="0">
              <a:buClr>
                <a:srgbClr val="78674C"/>
              </a:buClr>
            </a:pPr>
            <a:r>
              <a:rPr lang="en-US" sz="2600" dirty="0"/>
              <a:t>Commodus’ bold, extravagant, and savage ways were his </a:t>
            </a:r>
            <a:r>
              <a:rPr lang="en-US" sz="2600" b="1" u="sng" dirty="0">
                <a:highlight>
                  <a:srgbClr val="FFFF00"/>
                </a:highlight>
              </a:rPr>
              <a:t>downfall</a:t>
            </a:r>
            <a:r>
              <a:rPr lang="en-US" sz="2600" dirty="0"/>
              <a:t>.</a:t>
            </a:r>
          </a:p>
          <a:p>
            <a:pPr lvl="1">
              <a:buClr>
                <a:srgbClr val="78674C"/>
              </a:buClr>
            </a:pPr>
            <a:r>
              <a:rPr lang="en-US" sz="2600" dirty="0"/>
              <a:t>Commodus was assassinated on New Year’s Eve in 192.</a:t>
            </a:r>
          </a:p>
          <a:p>
            <a:pPr marL="0" indent="0">
              <a:buClr>
                <a:srgbClr val="78674C"/>
              </a:buClr>
              <a:buNone/>
            </a:pP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4DF9B-AC0F-4349-8400-499B67873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9" r="8396" b="-3"/>
          <a:stretch/>
        </p:blipFill>
        <p:spPr>
          <a:xfrm>
            <a:off x="8925828" y="1300758"/>
            <a:ext cx="2882124" cy="42473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B7AA90-2A2F-4EE7-AA9A-14CE4FD10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3626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DE02-D922-AF47-9F2E-3C84934C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Empire Crumbles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6A26A-E846-B449-9F35-44C218F53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277" y="-844770"/>
            <a:ext cx="7796691" cy="5120640"/>
          </a:xfrm>
        </p:spPr>
        <p:txBody>
          <a:bodyPr/>
          <a:lstStyle/>
          <a:p>
            <a:r>
              <a:rPr lang="en-US" sz="2800" dirty="0"/>
              <a:t>The </a:t>
            </a:r>
            <a:r>
              <a:rPr lang="en-US" sz="2800" b="1" u="sng" dirty="0">
                <a:highlight>
                  <a:srgbClr val="FFFF00"/>
                </a:highlight>
              </a:rPr>
              <a:t>decline</a:t>
            </a:r>
            <a:r>
              <a:rPr lang="en-US" sz="2800" dirty="0"/>
              <a:t> of the Roman Empire began under </a:t>
            </a:r>
            <a:r>
              <a:rPr lang="en-US" sz="2800" b="1" u="sng" dirty="0">
                <a:highlight>
                  <a:srgbClr val="FFFF00"/>
                </a:highlight>
              </a:rPr>
              <a:t>Commodus</a:t>
            </a:r>
            <a:r>
              <a:rPr lang="en-US" sz="2800" dirty="0"/>
              <a:t>. Historians do not agree on any one cause for this decline. They believe that </a:t>
            </a:r>
            <a:r>
              <a:rPr lang="en-US" sz="2800" b="1" u="sng" dirty="0">
                <a:highlight>
                  <a:srgbClr val="FFFF00"/>
                </a:highlight>
              </a:rPr>
              <a:t>several problems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/>
              <a:t>led to the fall of Rome.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B7D03-9EBF-F848-A8BF-27D1096A0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52" y="2661552"/>
            <a:ext cx="5891342" cy="41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9341-ABBC-AE4C-8119-C18B9D87D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Weak, Corrupt Rulers 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CE604-13B4-FE4B-98B0-AB941F771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After Commodus, emperors were almost always successful </a:t>
            </a:r>
            <a:r>
              <a:rPr lang="en-US" sz="2800" b="1" u="sng" dirty="0">
                <a:highlight>
                  <a:srgbClr val="FFFF00"/>
                </a:highlight>
              </a:rPr>
              <a:t>generals</a:t>
            </a:r>
            <a:r>
              <a:rPr lang="en-US" sz="2800" dirty="0"/>
              <a:t>, not politicians. </a:t>
            </a:r>
          </a:p>
          <a:p>
            <a:r>
              <a:rPr lang="en-US" sz="2800" dirty="0"/>
              <a:t>They often </a:t>
            </a:r>
            <a:r>
              <a:rPr lang="en-US" sz="2800" b="1" u="sng" dirty="0">
                <a:highlight>
                  <a:srgbClr val="FFFF00"/>
                </a:highlight>
              </a:rPr>
              <a:t>stole</a:t>
            </a:r>
            <a:r>
              <a:rPr lang="en-US" sz="2800" dirty="0"/>
              <a:t> money from the treasury. They used the money to enrich themselves and pay for the loyalty of their soldiers. </a:t>
            </a:r>
          </a:p>
          <a:p>
            <a:r>
              <a:rPr lang="en-US" sz="2800" dirty="0"/>
              <a:t>The government and economy became </a:t>
            </a:r>
            <a:r>
              <a:rPr lang="en-US" sz="2800" dirty="0">
                <a:highlight>
                  <a:srgbClr val="FFFF00"/>
                </a:highlight>
              </a:rPr>
              <a:t>weak</a:t>
            </a:r>
            <a:r>
              <a:rPr lang="en-US" sz="2800" dirty="0"/>
              <a:t> and the </a:t>
            </a:r>
            <a:r>
              <a:rPr lang="en-US" sz="2800" b="1" u="sng" dirty="0">
                <a:highlight>
                  <a:srgbClr val="FFFF00"/>
                </a:highlight>
              </a:rPr>
              <a:t>senate lost power</a:t>
            </a:r>
            <a:r>
              <a:rPr lang="en-US" sz="2800" dirty="0"/>
              <a:t>. </a:t>
            </a:r>
          </a:p>
          <a:p>
            <a:r>
              <a:rPr lang="en-US" sz="2800" dirty="0"/>
              <a:t>Would-be rulers gained the throne by </a:t>
            </a:r>
            <a:r>
              <a:rPr lang="en-US" sz="2800" b="1" u="sng" dirty="0">
                <a:highlight>
                  <a:srgbClr val="FFFF00"/>
                </a:highlight>
              </a:rPr>
              <a:t>violence.</a:t>
            </a:r>
            <a:r>
              <a:rPr lang="en-US" sz="2800" dirty="0"/>
              <a:t> Between </a:t>
            </a:r>
            <a:r>
              <a:rPr lang="en-US" sz="2800" b="1" u="sng" dirty="0">
                <a:highlight>
                  <a:srgbClr val="FFFF00"/>
                </a:highlight>
              </a:rPr>
              <a:t>A.D. 180</a:t>
            </a:r>
            <a:r>
              <a:rPr lang="en-US" sz="2800" dirty="0"/>
              <a:t> and </a:t>
            </a:r>
            <a:r>
              <a:rPr lang="en-US" sz="2800" b="1" u="sng" dirty="0">
                <a:highlight>
                  <a:srgbClr val="FFFF00"/>
                </a:highlight>
              </a:rPr>
              <a:t>A.D. 284 </a:t>
            </a:r>
            <a:r>
              <a:rPr lang="en-US" sz="2800" dirty="0"/>
              <a:t>Rome had </a:t>
            </a:r>
            <a:r>
              <a:rPr lang="en-US" sz="2800" b="1" u="sng" dirty="0">
                <a:highlight>
                  <a:srgbClr val="FFFF00"/>
                </a:highlight>
              </a:rPr>
              <a:t>29</a:t>
            </a:r>
            <a:r>
              <a:rPr lang="en-US" sz="2800" dirty="0"/>
              <a:t> emperors. Most were </a:t>
            </a:r>
            <a:r>
              <a:rPr lang="en-US" sz="2800" b="1" u="sng" dirty="0">
                <a:highlight>
                  <a:srgbClr val="FFFF00"/>
                </a:highlight>
              </a:rPr>
              <a:t>assassinated</a:t>
            </a:r>
            <a:r>
              <a:rPr lang="en-US" sz="2800" b="1" u="sng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43263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1081</Words>
  <Application>Microsoft Macintosh PowerPoint</Application>
  <PresentationFormat>Widescreen</PresentationFormat>
  <Paragraphs>55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Corbel</vt:lpstr>
      <vt:lpstr>Wingdings 2</vt:lpstr>
      <vt:lpstr>Frame</vt:lpstr>
      <vt:lpstr>Chapter 9, Section 3 “The Fall of Rome”</vt:lpstr>
      <vt:lpstr>Constantine</vt:lpstr>
      <vt:lpstr>Mercenary</vt:lpstr>
      <vt:lpstr>Inflation</vt:lpstr>
      <vt:lpstr>PowerPoint Presentation</vt:lpstr>
      <vt:lpstr>From Good to Bad Rule</vt:lpstr>
      <vt:lpstr>From Good to Bad Rule, Continued</vt:lpstr>
      <vt:lpstr>The Empire Crumbles</vt:lpstr>
      <vt:lpstr>Weak, Corrupt Rulers  </vt:lpstr>
      <vt:lpstr>A Mercenary Army</vt:lpstr>
      <vt:lpstr>The Size of the Empire </vt:lpstr>
      <vt:lpstr>Serious Economic Problems </vt:lpstr>
      <vt:lpstr>Efforts to Stop the Decline </vt:lpstr>
      <vt:lpstr>Constantine and Christianity </vt:lpstr>
      <vt:lpstr>Freedom of Religion </vt:lpstr>
      <vt:lpstr>Building a Faith </vt:lpstr>
      <vt:lpstr>A New Capital </vt:lpstr>
      <vt:lpstr>PowerPoint Presentation</vt:lpstr>
      <vt:lpstr>Invasions and Collapse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9, Section 3 “The Fall of Rome”</dc:title>
  <dc:creator>Borho, Michelle</dc:creator>
  <cp:lastModifiedBy>Coleman, DeShenia</cp:lastModifiedBy>
  <cp:revision>5</cp:revision>
  <dcterms:created xsi:type="dcterms:W3CDTF">2019-03-28T22:51:42Z</dcterms:created>
  <dcterms:modified xsi:type="dcterms:W3CDTF">2019-03-29T20:52:24Z</dcterms:modified>
</cp:coreProperties>
</file>