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p:restoredTop sz="92547"/>
  </p:normalViewPr>
  <p:slideViewPr>
    <p:cSldViewPr snapToGrid="0" snapToObjects="1">
      <p:cViewPr varScale="1">
        <p:scale>
          <a:sx n="123" d="100"/>
          <a:sy n="123"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D9907-F3E8-394D-8BAE-3CA78E5926B1}" type="datetimeFigureOut">
              <a:rPr lang="en-US" smtClean="0"/>
              <a:t>2/6/19</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0CA29836-DD2E-CC44-854E-0767C2B1A9E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2564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9907-F3E8-394D-8BAE-3CA78E5926B1}"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29836-DD2E-CC44-854E-0767C2B1A9E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2244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9907-F3E8-394D-8BAE-3CA78E5926B1}"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29836-DD2E-CC44-854E-0767C2B1A9E6}"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93268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60FD9907-F3E8-394D-8BAE-3CA78E5926B1}" type="datetimeFigureOut">
              <a:rPr lang="en-US" smtClean="0"/>
              <a:t>2/6/19</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0CA29836-DD2E-CC44-854E-0767C2B1A9E6}"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424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D9907-F3E8-394D-8BAE-3CA78E5926B1}"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29836-DD2E-CC44-854E-0767C2B1A9E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2107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D9907-F3E8-394D-8BAE-3CA78E5926B1}"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29836-DD2E-CC44-854E-0767C2B1A9E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1690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D9907-F3E8-394D-8BAE-3CA78E5926B1}" type="datetimeFigureOut">
              <a:rPr lang="en-US" smtClean="0"/>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29836-DD2E-CC44-854E-0767C2B1A9E6}"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8081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D9907-F3E8-394D-8BAE-3CA78E5926B1}" type="datetimeFigureOut">
              <a:rPr lang="en-US" smtClean="0"/>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29836-DD2E-CC44-854E-0767C2B1A9E6}"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7252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D9907-F3E8-394D-8BAE-3CA78E5926B1}" type="datetimeFigureOut">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29836-DD2E-CC44-854E-0767C2B1A9E6}" type="slidenum">
              <a:rPr lang="en-US" smtClean="0"/>
              <a:t>‹#›</a:t>
            </a:fld>
            <a:endParaRPr lang="en-US"/>
          </a:p>
        </p:txBody>
      </p:sp>
    </p:spTree>
    <p:extLst>
      <p:ext uri="{BB962C8B-B14F-4D97-AF65-F5344CB8AC3E}">
        <p14:creationId xmlns:p14="http://schemas.microsoft.com/office/powerpoint/2010/main" val="168050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D9907-F3E8-394D-8BAE-3CA78E5926B1}"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29836-DD2E-CC44-854E-0767C2B1A9E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1380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60FD9907-F3E8-394D-8BAE-3CA78E5926B1}" type="datetimeFigureOut">
              <a:rPr lang="en-US" smtClean="0"/>
              <a:t>2/6/19</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0CA29836-DD2E-CC44-854E-0767C2B1A9E6}"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7432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0FD9907-F3E8-394D-8BAE-3CA78E5926B1}" type="datetimeFigureOut">
              <a:rPr lang="en-US" smtClean="0"/>
              <a:t>2/6/19</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0CA29836-DD2E-CC44-854E-0767C2B1A9E6}" type="slidenum">
              <a:rPr lang="en-US" smtClean="0"/>
              <a:t>‹#›</a:t>
            </a:fld>
            <a:endParaRPr lang="en-US"/>
          </a:p>
        </p:txBody>
      </p:sp>
    </p:spTree>
    <p:extLst>
      <p:ext uri="{BB962C8B-B14F-4D97-AF65-F5344CB8AC3E}">
        <p14:creationId xmlns:p14="http://schemas.microsoft.com/office/powerpoint/2010/main" val="2415950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3A%2F%2Fmedia.gettyimages.com%2Fphotos%2Fcigar-box-label-featuring-an-illustration-of-alexander-the-great-his-picture-id489737435%3Fs%3D612x612&amp;imgrefurl=https%3A%2F%2Fwww.gettyimages.com%2Fphotos%2Falexander-the-great&amp;docid=8OFGtQ0aWNrilM&amp;tbnid=SJa1xLyP5WultM%3A&amp;vet=10ahUKEwi4g6vIvqjgAhUC-6wKHWOpCBcQMwiRASgdMB0..i&amp;w=612&amp;h=457&amp;bih=702&amp;biw=1309&amp;q=alexander%20the%20great&amp;ved=0ahUKEwi4g6vIvqjgAhUC-6wKHWOpCBcQMwiRASgdMB0&amp;iact=mrc&amp;uact=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87BC35A-CCF7-4032-B4D6-435BAC8A7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C58E3752-40AD-4E6C-957B-1468518BD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EEAD1-E26B-194E-B598-A0287C6A4950}"/>
              </a:ext>
            </a:extLst>
          </p:cNvPr>
          <p:cNvSpPr>
            <a:spLocks noGrp="1"/>
          </p:cNvSpPr>
          <p:nvPr>
            <p:ph type="ctrTitle"/>
          </p:nvPr>
        </p:nvSpPr>
        <p:spPr>
          <a:xfrm>
            <a:off x="7221866" y="977827"/>
            <a:ext cx="3844774" cy="2423474"/>
          </a:xfrm>
        </p:spPr>
        <p:txBody>
          <a:bodyPr>
            <a:normAutofit/>
          </a:bodyPr>
          <a:lstStyle/>
          <a:p>
            <a:r>
              <a:rPr lang="en-US" sz="4100" b="1"/>
              <a:t>The Spread of Greek Culture</a:t>
            </a:r>
            <a:br>
              <a:rPr lang="en-US" sz="4100"/>
            </a:br>
            <a:endParaRPr lang="en-US" sz="4100"/>
          </a:p>
        </p:txBody>
      </p:sp>
      <p:sp>
        <p:nvSpPr>
          <p:cNvPr id="3" name="Subtitle 2">
            <a:extLst>
              <a:ext uri="{FF2B5EF4-FFF2-40B4-BE49-F238E27FC236}">
                <a16:creationId xmlns:a16="http://schemas.microsoft.com/office/drawing/2014/main" id="{3D41E9C2-222E-E249-9291-E24CA0F57E0B}"/>
              </a:ext>
            </a:extLst>
          </p:cNvPr>
          <p:cNvSpPr>
            <a:spLocks noGrp="1"/>
          </p:cNvSpPr>
          <p:nvPr>
            <p:ph type="subTitle" idx="1"/>
          </p:nvPr>
        </p:nvSpPr>
        <p:spPr>
          <a:xfrm>
            <a:off x="7223472" y="3402362"/>
            <a:ext cx="3843168" cy="1712005"/>
          </a:xfrm>
        </p:spPr>
        <p:txBody>
          <a:bodyPr>
            <a:normAutofit/>
          </a:bodyPr>
          <a:lstStyle/>
          <a:p>
            <a:r>
              <a:rPr lang="en-US" sz="1600" b="1"/>
              <a:t>Chapter 7 - SECTION 3 </a:t>
            </a:r>
            <a:endParaRPr lang="en-US" sz="1600"/>
          </a:p>
        </p:txBody>
      </p:sp>
      <p:grpSp>
        <p:nvGrpSpPr>
          <p:cNvPr id="23" name="Group 12">
            <a:extLst>
              <a:ext uri="{FF2B5EF4-FFF2-40B4-BE49-F238E27FC236}">
                <a16:creationId xmlns:a16="http://schemas.microsoft.com/office/drawing/2014/main" id="{EF929B5B-8CED-436A-B56E-ADDB20B65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4" name="Rectangle 13">
              <a:extLst>
                <a:ext uri="{FF2B5EF4-FFF2-40B4-BE49-F238E27FC236}">
                  <a16:creationId xmlns:a16="http://schemas.microsoft.com/office/drawing/2014/main" id="{9B902E8F-650F-4EA2-A9D9-EC259669B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7D97382-43ED-4C88-9A81-CFC2F2505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16">
            <a:extLst>
              <a:ext uri="{FF2B5EF4-FFF2-40B4-BE49-F238E27FC236}">
                <a16:creationId xmlns:a16="http://schemas.microsoft.com/office/drawing/2014/main" id="{081DEE09-9D33-4FC9-974F-DD7B90826E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a:off x="7217062" y="643464"/>
            <a:ext cx="3849624" cy="155448"/>
          </a:xfrm>
          <a:prstGeom prst="rect">
            <a:avLst/>
          </a:prstGeom>
          <a:noFill/>
          <a:ln>
            <a:noFill/>
          </a:ln>
        </p:spPr>
      </p:pic>
      <p:pic>
        <p:nvPicPr>
          <p:cNvPr id="4" name="Picture 3">
            <a:extLst>
              <a:ext uri="{FF2B5EF4-FFF2-40B4-BE49-F238E27FC236}">
                <a16:creationId xmlns:a16="http://schemas.microsoft.com/office/drawing/2014/main" id="{05D22252-42DF-0E4D-919D-A21E8E6FE302}"/>
              </a:ext>
            </a:extLst>
          </p:cNvPr>
          <p:cNvPicPr>
            <a:picLocks noChangeAspect="1"/>
          </p:cNvPicPr>
          <p:nvPr/>
        </p:nvPicPr>
        <p:blipFill rotWithShape="1">
          <a:blip r:embed="rId3"/>
          <a:srcRect t="876" r="1" b="1"/>
          <a:stretch/>
        </p:blipFill>
        <p:spPr>
          <a:xfrm>
            <a:off x="1271223" y="1116345"/>
            <a:ext cx="4825148" cy="3866172"/>
          </a:xfrm>
          <a:prstGeom prst="rect">
            <a:avLst/>
          </a:prstGeom>
        </p:spPr>
      </p:pic>
      <p:pic>
        <p:nvPicPr>
          <p:cNvPr id="19" name="Picture 18">
            <a:extLst>
              <a:ext uri="{FF2B5EF4-FFF2-40B4-BE49-F238E27FC236}">
                <a16:creationId xmlns:a16="http://schemas.microsoft.com/office/drawing/2014/main" id="{7742F654-2FB8-4262-BB2A-D59D62AF2A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1" name="Straight Connector 20">
            <a:extLst>
              <a:ext uri="{FF2B5EF4-FFF2-40B4-BE49-F238E27FC236}">
                <a16:creationId xmlns:a16="http://schemas.microsoft.com/office/drawing/2014/main" id="{F78D76E0-CE46-488D-A9B7-DE67A550E0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0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CD8B-A1C0-4D46-8459-1A5FD7740B08}"/>
              </a:ext>
            </a:extLst>
          </p:cNvPr>
          <p:cNvSpPr>
            <a:spLocks noGrp="1"/>
          </p:cNvSpPr>
          <p:nvPr>
            <p:ph type="title"/>
          </p:nvPr>
        </p:nvSpPr>
        <p:spPr/>
        <p:txBody>
          <a:bodyPr/>
          <a:lstStyle/>
          <a:p>
            <a:r>
              <a:rPr lang="en-US" b="1" dirty="0"/>
              <a:t>Greek Culture Spreads (cont.)</a:t>
            </a:r>
            <a:endParaRPr lang="en-US" dirty="0"/>
          </a:p>
        </p:txBody>
      </p:sp>
      <p:sp>
        <p:nvSpPr>
          <p:cNvPr id="3" name="Content Placeholder 2">
            <a:extLst>
              <a:ext uri="{FF2B5EF4-FFF2-40B4-BE49-F238E27FC236}">
                <a16:creationId xmlns:a16="http://schemas.microsoft.com/office/drawing/2014/main" id="{FB8773EC-8661-6A42-B5F9-93DA79AFC917}"/>
              </a:ext>
            </a:extLst>
          </p:cNvPr>
          <p:cNvSpPr>
            <a:spLocks noGrp="1"/>
          </p:cNvSpPr>
          <p:nvPr>
            <p:ph idx="1"/>
          </p:nvPr>
        </p:nvSpPr>
        <p:spPr/>
        <p:txBody>
          <a:bodyPr>
            <a:normAutofit/>
          </a:bodyPr>
          <a:lstStyle/>
          <a:p>
            <a:r>
              <a:rPr lang="en-US" sz="2400" dirty="0"/>
              <a:t>Alexander’s successors created new </a:t>
            </a:r>
            <a:r>
              <a:rPr lang="en-US" sz="2400" b="1" u="sng" dirty="0"/>
              <a:t>cities</a:t>
            </a:r>
            <a:r>
              <a:rPr lang="en-US" sz="2400" dirty="0"/>
              <a:t> throughout the new kingdoms just as he had done.  Many Greek soldiers remained in the new kingdoms after Alexander’s death and settled there.  Soon thousands of Greeks followed and </a:t>
            </a:r>
            <a:r>
              <a:rPr lang="en-US" sz="2400" b="1" u="sng" dirty="0"/>
              <a:t>settled</a:t>
            </a:r>
            <a:r>
              <a:rPr lang="en-US" sz="2400" dirty="0"/>
              <a:t> in these </a:t>
            </a:r>
            <a:r>
              <a:rPr lang="en-US" sz="2400" b="1" u="sng" dirty="0"/>
              <a:t>Hellenistic</a:t>
            </a:r>
            <a:r>
              <a:rPr lang="en-US" sz="2400" dirty="0"/>
              <a:t> kingdoms, as they came to be called.  Hellenistic describes Greek history and culture after the death of Alexander the Great.  </a:t>
            </a:r>
          </a:p>
        </p:txBody>
      </p:sp>
    </p:spTree>
    <p:extLst>
      <p:ext uri="{BB962C8B-B14F-4D97-AF65-F5344CB8AC3E}">
        <p14:creationId xmlns:p14="http://schemas.microsoft.com/office/powerpoint/2010/main" val="154406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CF0C-1354-FF4C-89F2-14AD6716B31B}"/>
              </a:ext>
            </a:extLst>
          </p:cNvPr>
          <p:cNvSpPr>
            <a:spLocks noGrp="1"/>
          </p:cNvSpPr>
          <p:nvPr>
            <p:ph type="title"/>
          </p:nvPr>
        </p:nvSpPr>
        <p:spPr/>
        <p:txBody>
          <a:bodyPr/>
          <a:lstStyle/>
          <a:p>
            <a:r>
              <a:rPr lang="en-US" b="1" dirty="0"/>
              <a:t>The Hellenistic Kingdoms</a:t>
            </a:r>
            <a:endParaRPr lang="en-US" dirty="0"/>
          </a:p>
        </p:txBody>
      </p:sp>
      <p:sp>
        <p:nvSpPr>
          <p:cNvPr id="3" name="Content Placeholder 2">
            <a:extLst>
              <a:ext uri="{FF2B5EF4-FFF2-40B4-BE49-F238E27FC236}">
                <a16:creationId xmlns:a16="http://schemas.microsoft.com/office/drawing/2014/main" id="{18ABCE21-5C82-7547-B7B7-ECF01D730343}"/>
              </a:ext>
            </a:extLst>
          </p:cNvPr>
          <p:cNvSpPr>
            <a:spLocks noGrp="1"/>
          </p:cNvSpPr>
          <p:nvPr>
            <p:ph idx="1"/>
          </p:nvPr>
        </p:nvSpPr>
        <p:spPr/>
        <p:txBody>
          <a:bodyPr>
            <a:normAutofit lnSpcReduction="10000"/>
          </a:bodyPr>
          <a:lstStyle/>
          <a:p>
            <a:r>
              <a:rPr lang="en-US" sz="2400" dirty="0"/>
              <a:t>The cities of the Hellenistic world were modeled after </a:t>
            </a:r>
            <a:r>
              <a:rPr lang="en-US" sz="2400" b="1" u="sng" dirty="0"/>
              <a:t>Greek</a:t>
            </a:r>
            <a:r>
              <a:rPr lang="en-US" sz="2400" dirty="0"/>
              <a:t> cities.  </a:t>
            </a:r>
          </a:p>
          <a:p>
            <a:r>
              <a:rPr lang="en-US" sz="2400" dirty="0"/>
              <a:t>Greek kings ruled, and Greeks held the most important jobs.  </a:t>
            </a:r>
          </a:p>
          <a:p>
            <a:r>
              <a:rPr lang="en-US" sz="2400" dirty="0"/>
              <a:t>The cities were designed with Greek </a:t>
            </a:r>
            <a:r>
              <a:rPr lang="en-US" sz="2400" b="1" u="sng" dirty="0"/>
              <a:t>temples</a:t>
            </a:r>
            <a:r>
              <a:rPr lang="en-US" sz="2400" dirty="0"/>
              <a:t> and </a:t>
            </a:r>
            <a:r>
              <a:rPr lang="en-US" sz="2400" b="1" u="sng" dirty="0"/>
              <a:t>agoras</a:t>
            </a:r>
            <a:r>
              <a:rPr lang="en-US" sz="2400" dirty="0"/>
              <a:t> and had large </a:t>
            </a:r>
            <a:r>
              <a:rPr lang="en-US" sz="2400" b="1" u="sng" dirty="0"/>
              <a:t>theaters</a:t>
            </a:r>
            <a:r>
              <a:rPr lang="en-US" sz="2400" dirty="0"/>
              <a:t> for performances of Greek tragedies.  </a:t>
            </a:r>
          </a:p>
          <a:p>
            <a:r>
              <a:rPr lang="en-US" sz="2400" dirty="0"/>
              <a:t>The </a:t>
            </a:r>
            <a:r>
              <a:rPr lang="en-US" sz="2400" b="1" u="sng" dirty="0"/>
              <a:t>Greek language </a:t>
            </a:r>
            <a:r>
              <a:rPr lang="en-US" sz="2400" dirty="0"/>
              <a:t>was spoken in the </a:t>
            </a:r>
            <a:r>
              <a:rPr lang="en-US" sz="2400" b="1" u="sng" dirty="0"/>
              <a:t>cities</a:t>
            </a:r>
            <a:r>
              <a:rPr lang="en-US" sz="2400" dirty="0"/>
              <a:t> and people in the countryside spoke their local languages.  </a:t>
            </a:r>
          </a:p>
          <a:p>
            <a:endParaRPr lang="en-US" dirty="0"/>
          </a:p>
        </p:txBody>
      </p:sp>
      <p:pic>
        <p:nvPicPr>
          <p:cNvPr id="4" name="Picture 3">
            <a:extLst>
              <a:ext uri="{FF2B5EF4-FFF2-40B4-BE49-F238E27FC236}">
                <a16:creationId xmlns:a16="http://schemas.microsoft.com/office/drawing/2014/main" id="{D1473C7E-3055-504C-87C5-A8863E998DCE}"/>
              </a:ext>
            </a:extLst>
          </p:cNvPr>
          <p:cNvPicPr>
            <a:picLocks noChangeAspect="1"/>
          </p:cNvPicPr>
          <p:nvPr/>
        </p:nvPicPr>
        <p:blipFill>
          <a:blip r:embed="rId2"/>
          <a:stretch>
            <a:fillRect/>
          </a:stretch>
        </p:blipFill>
        <p:spPr>
          <a:xfrm>
            <a:off x="9169400" y="0"/>
            <a:ext cx="3022600" cy="2264033"/>
          </a:xfrm>
          <a:prstGeom prst="rect">
            <a:avLst/>
          </a:prstGeom>
        </p:spPr>
      </p:pic>
    </p:spTree>
    <p:extLst>
      <p:ext uri="{BB962C8B-B14F-4D97-AF65-F5344CB8AC3E}">
        <p14:creationId xmlns:p14="http://schemas.microsoft.com/office/powerpoint/2010/main" val="396577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29C1-2459-814A-A0AB-07E478344479}"/>
              </a:ext>
            </a:extLst>
          </p:cNvPr>
          <p:cNvSpPr>
            <a:spLocks noGrp="1"/>
          </p:cNvSpPr>
          <p:nvPr>
            <p:ph type="title"/>
          </p:nvPr>
        </p:nvSpPr>
        <p:spPr>
          <a:xfrm>
            <a:off x="1130270" y="953324"/>
            <a:ext cx="9603275" cy="1049235"/>
          </a:xfrm>
        </p:spPr>
        <p:txBody>
          <a:bodyPr>
            <a:normAutofit/>
          </a:bodyPr>
          <a:lstStyle/>
          <a:p>
            <a:pPr algn="ctr"/>
            <a:r>
              <a:rPr lang="en-US" b="1" dirty="0"/>
              <a:t>Greek Culture in Egypt</a:t>
            </a:r>
            <a:endParaRPr lang="en-US" dirty="0"/>
          </a:p>
        </p:txBody>
      </p:sp>
      <p:sp>
        <p:nvSpPr>
          <p:cNvPr id="3" name="Content Placeholder 2">
            <a:extLst>
              <a:ext uri="{FF2B5EF4-FFF2-40B4-BE49-F238E27FC236}">
                <a16:creationId xmlns:a16="http://schemas.microsoft.com/office/drawing/2014/main" id="{6BCD5425-300D-074F-AAEE-0F930F8CAFBF}"/>
              </a:ext>
            </a:extLst>
          </p:cNvPr>
          <p:cNvSpPr>
            <a:spLocks noGrp="1"/>
          </p:cNvSpPr>
          <p:nvPr>
            <p:ph idx="1"/>
          </p:nvPr>
        </p:nvSpPr>
        <p:spPr>
          <a:xfrm>
            <a:off x="1130270" y="2002559"/>
            <a:ext cx="6540531" cy="3471649"/>
          </a:xfrm>
        </p:spPr>
        <p:txBody>
          <a:bodyPr>
            <a:noAutofit/>
          </a:bodyPr>
          <a:lstStyle/>
          <a:p>
            <a:pPr lvl="0">
              <a:lnSpc>
                <a:spcPct val="110000"/>
              </a:lnSpc>
            </a:pPr>
            <a:r>
              <a:rPr lang="en-US" dirty="0"/>
              <a:t>The greatest of all Hellenistic cities was </a:t>
            </a:r>
            <a:r>
              <a:rPr lang="en-US" b="1" u="sng" dirty="0"/>
              <a:t>Alexandria</a:t>
            </a:r>
            <a:r>
              <a:rPr lang="en-US" dirty="0"/>
              <a:t> in Egypt.  </a:t>
            </a:r>
          </a:p>
          <a:p>
            <a:pPr lvl="0">
              <a:lnSpc>
                <a:spcPct val="110000"/>
              </a:lnSpc>
            </a:pPr>
            <a:r>
              <a:rPr lang="en-US" dirty="0"/>
              <a:t>Alexander had founded this city un 332 B.C. at the edge of the Nile delta.  </a:t>
            </a:r>
          </a:p>
          <a:p>
            <a:pPr lvl="0">
              <a:lnSpc>
                <a:spcPct val="110000"/>
              </a:lnSpc>
            </a:pPr>
            <a:r>
              <a:rPr lang="en-US" dirty="0"/>
              <a:t>Alexandria became the </a:t>
            </a:r>
            <a:r>
              <a:rPr lang="en-US" b="1" u="sng" dirty="0"/>
              <a:t>capital</a:t>
            </a:r>
            <a:r>
              <a:rPr lang="en-US" dirty="0"/>
              <a:t> of </a:t>
            </a:r>
            <a:r>
              <a:rPr lang="en-US" b="1" u="sng" dirty="0"/>
              <a:t>Egypt</a:t>
            </a:r>
            <a:r>
              <a:rPr lang="en-US" dirty="0"/>
              <a:t>.  Over the years, it grew famous as a center for business and trade.</a:t>
            </a:r>
          </a:p>
          <a:p>
            <a:pPr lvl="0">
              <a:lnSpc>
                <a:spcPct val="110000"/>
              </a:lnSpc>
            </a:pPr>
            <a:r>
              <a:rPr lang="en-US" dirty="0"/>
              <a:t>Alexandria was the </a:t>
            </a:r>
            <a:r>
              <a:rPr lang="en-US" b="1" u="sng" dirty="0"/>
              <a:t>learning</a:t>
            </a:r>
            <a:r>
              <a:rPr lang="en-US" dirty="0"/>
              <a:t> capital of the Greek world.  It had the </a:t>
            </a:r>
            <a:r>
              <a:rPr lang="en-US" b="1" u="sng" dirty="0"/>
              <a:t>largest</a:t>
            </a:r>
            <a:r>
              <a:rPr lang="en-US" dirty="0"/>
              <a:t> </a:t>
            </a:r>
            <a:r>
              <a:rPr lang="en-US" b="1" u="sng" dirty="0"/>
              <a:t>library</a:t>
            </a:r>
            <a:r>
              <a:rPr lang="en-US" dirty="0"/>
              <a:t> in the world, with </a:t>
            </a:r>
            <a:r>
              <a:rPr lang="en-US" b="1" u="sng" dirty="0"/>
              <a:t>half a million </a:t>
            </a:r>
            <a:r>
              <a:rPr lang="en-US" dirty="0"/>
              <a:t>scrolls.  Scholars and writers from all over came to use the huge library.  </a:t>
            </a:r>
          </a:p>
        </p:txBody>
      </p:sp>
      <p:pic>
        <p:nvPicPr>
          <p:cNvPr id="4" name="Picture 3">
            <a:extLst>
              <a:ext uri="{FF2B5EF4-FFF2-40B4-BE49-F238E27FC236}">
                <a16:creationId xmlns:a16="http://schemas.microsoft.com/office/drawing/2014/main" id="{AE41684B-1163-A44A-AC1A-C6F2B9FEF291}"/>
              </a:ext>
            </a:extLst>
          </p:cNvPr>
          <p:cNvPicPr>
            <a:picLocks noChangeAspect="1"/>
          </p:cNvPicPr>
          <p:nvPr/>
        </p:nvPicPr>
        <p:blipFill>
          <a:blip r:embed="rId2"/>
          <a:stretch>
            <a:fillRect/>
          </a:stretch>
        </p:blipFill>
        <p:spPr>
          <a:xfrm>
            <a:off x="7807445" y="2321204"/>
            <a:ext cx="3457455" cy="2589753"/>
          </a:xfrm>
          <a:prstGeom prst="rect">
            <a:avLst/>
          </a:prstGeom>
        </p:spPr>
      </p:pic>
    </p:spTree>
    <p:extLst>
      <p:ext uri="{BB962C8B-B14F-4D97-AF65-F5344CB8AC3E}">
        <p14:creationId xmlns:p14="http://schemas.microsoft.com/office/powerpoint/2010/main" val="426415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6D8D-C681-7C48-9BEE-6F7E96661E2B}"/>
              </a:ext>
            </a:extLst>
          </p:cNvPr>
          <p:cNvSpPr>
            <a:spLocks noGrp="1"/>
          </p:cNvSpPr>
          <p:nvPr>
            <p:ph type="title"/>
          </p:nvPr>
        </p:nvSpPr>
        <p:spPr>
          <a:xfrm>
            <a:off x="1130270" y="953324"/>
            <a:ext cx="9603275" cy="1049235"/>
          </a:xfrm>
        </p:spPr>
        <p:txBody>
          <a:bodyPr>
            <a:normAutofit/>
          </a:bodyPr>
          <a:lstStyle/>
          <a:p>
            <a:pPr algn="ctr"/>
            <a:r>
              <a:rPr lang="en-US" dirty="0"/>
              <a:t>Math and Science</a:t>
            </a:r>
          </a:p>
        </p:txBody>
      </p:sp>
      <p:sp>
        <p:nvSpPr>
          <p:cNvPr id="3" name="Content Placeholder 2">
            <a:extLst>
              <a:ext uri="{FF2B5EF4-FFF2-40B4-BE49-F238E27FC236}">
                <a16:creationId xmlns:a16="http://schemas.microsoft.com/office/drawing/2014/main" id="{C323BFD1-DD8D-064B-B425-C3BE3FD5569C}"/>
              </a:ext>
            </a:extLst>
          </p:cNvPr>
          <p:cNvSpPr>
            <a:spLocks noGrp="1"/>
          </p:cNvSpPr>
          <p:nvPr>
            <p:ph idx="1"/>
          </p:nvPr>
        </p:nvSpPr>
        <p:spPr>
          <a:xfrm>
            <a:off x="1130270" y="1818409"/>
            <a:ext cx="6320011" cy="4156364"/>
          </a:xfrm>
        </p:spPr>
        <p:txBody>
          <a:bodyPr>
            <a:normAutofit fontScale="92500" lnSpcReduction="10000"/>
          </a:bodyPr>
          <a:lstStyle/>
          <a:p>
            <a:pPr>
              <a:lnSpc>
                <a:spcPct val="110000"/>
              </a:lnSpc>
            </a:pPr>
            <a:r>
              <a:rPr lang="en-US" dirty="0"/>
              <a:t>Mathematics and science also flourished in Alexandria.  Around 300 B.C., a mathematician names </a:t>
            </a:r>
            <a:r>
              <a:rPr lang="en-US" b="1" u="sng" dirty="0"/>
              <a:t>Euclid</a:t>
            </a:r>
            <a:r>
              <a:rPr lang="en-US" dirty="0"/>
              <a:t> developed the branch of mathematics called </a:t>
            </a:r>
            <a:r>
              <a:rPr lang="en-US" b="1" u="sng" dirty="0"/>
              <a:t>geometry</a:t>
            </a:r>
            <a:r>
              <a:rPr lang="en-US" dirty="0"/>
              <a:t>.  Mathematicians today still use Euclid’s system.</a:t>
            </a:r>
          </a:p>
          <a:p>
            <a:pPr>
              <a:lnSpc>
                <a:spcPct val="110000"/>
              </a:lnSpc>
            </a:pPr>
            <a:r>
              <a:rPr lang="en-US" dirty="0"/>
              <a:t>Many scientists in Hellenistic times knew that the Earth was </a:t>
            </a:r>
            <a:r>
              <a:rPr lang="en-US" b="1" u="sng" dirty="0"/>
              <a:t>round</a:t>
            </a:r>
            <a:r>
              <a:rPr lang="en-US" dirty="0"/>
              <a:t>.  A scientist named </a:t>
            </a:r>
            <a:r>
              <a:rPr lang="en-US" b="1" u="sng" dirty="0"/>
              <a:t>Eratosthenes</a:t>
            </a:r>
            <a:r>
              <a:rPr lang="en-US" dirty="0"/>
              <a:t> even calculated the distance around the Earth and was very close to the correct distance.</a:t>
            </a:r>
          </a:p>
          <a:p>
            <a:pPr>
              <a:lnSpc>
                <a:spcPct val="110000"/>
              </a:lnSpc>
            </a:pPr>
            <a:r>
              <a:rPr lang="en-US" dirty="0"/>
              <a:t>Probably the greatest scientist of the times was </a:t>
            </a:r>
            <a:r>
              <a:rPr lang="en-US" b="1" u="sng" dirty="0"/>
              <a:t>Archimedes</a:t>
            </a:r>
            <a:r>
              <a:rPr lang="en-US" dirty="0"/>
              <a:t> who studied in Alexandria.  He discovered that people could use </a:t>
            </a:r>
            <a:r>
              <a:rPr lang="en-US" b="1" u="sng" dirty="0"/>
              <a:t>pulleys</a:t>
            </a:r>
            <a:r>
              <a:rPr lang="en-US" dirty="0"/>
              <a:t> and </a:t>
            </a:r>
            <a:r>
              <a:rPr lang="en-US" b="1" u="sng" dirty="0"/>
              <a:t>levers</a:t>
            </a:r>
            <a:r>
              <a:rPr lang="en-US" dirty="0"/>
              <a:t> to </a:t>
            </a:r>
            <a:r>
              <a:rPr lang="en-US" b="1" u="sng" dirty="0"/>
              <a:t>lift</a:t>
            </a:r>
            <a:r>
              <a:rPr lang="en-US" dirty="0"/>
              <a:t> very </a:t>
            </a:r>
            <a:r>
              <a:rPr lang="en-US" b="1" u="sng" dirty="0"/>
              <a:t>heavy objects</a:t>
            </a:r>
            <a:r>
              <a:rPr lang="en-US" dirty="0"/>
              <a:t>.   </a:t>
            </a:r>
          </a:p>
          <a:p>
            <a:pPr>
              <a:lnSpc>
                <a:spcPct val="110000"/>
              </a:lnSpc>
            </a:pPr>
            <a:endParaRPr lang="en-US" sz="1400" dirty="0"/>
          </a:p>
        </p:txBody>
      </p:sp>
      <p:pic>
        <p:nvPicPr>
          <p:cNvPr id="4" name="Picture 3">
            <a:extLst>
              <a:ext uri="{FF2B5EF4-FFF2-40B4-BE49-F238E27FC236}">
                <a16:creationId xmlns:a16="http://schemas.microsoft.com/office/drawing/2014/main" id="{3194C459-7348-4244-AAB9-843D84253AE1}"/>
              </a:ext>
            </a:extLst>
          </p:cNvPr>
          <p:cNvPicPr>
            <a:picLocks noChangeAspect="1"/>
          </p:cNvPicPr>
          <p:nvPr/>
        </p:nvPicPr>
        <p:blipFill>
          <a:blip r:embed="rId2"/>
          <a:stretch>
            <a:fillRect/>
          </a:stretch>
        </p:blipFill>
        <p:spPr>
          <a:xfrm>
            <a:off x="7807445" y="2722541"/>
            <a:ext cx="2921649" cy="2188416"/>
          </a:xfrm>
          <a:prstGeom prst="rect">
            <a:avLst/>
          </a:prstGeom>
        </p:spPr>
      </p:pic>
    </p:spTree>
    <p:extLst>
      <p:ext uri="{BB962C8B-B14F-4D97-AF65-F5344CB8AC3E}">
        <p14:creationId xmlns:p14="http://schemas.microsoft.com/office/powerpoint/2010/main" val="87565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5B528-3FB3-7A44-AE8A-59BE1501353D}"/>
              </a:ext>
            </a:extLst>
          </p:cNvPr>
          <p:cNvSpPr>
            <a:spLocks noGrp="1"/>
          </p:cNvSpPr>
          <p:nvPr>
            <p:ph type="title"/>
          </p:nvPr>
        </p:nvSpPr>
        <p:spPr/>
        <p:txBody>
          <a:bodyPr/>
          <a:lstStyle/>
          <a:p>
            <a:pPr algn="ctr"/>
            <a:r>
              <a:rPr lang="en-US" dirty="0"/>
              <a:t>Vocabulary</a:t>
            </a:r>
          </a:p>
        </p:txBody>
      </p:sp>
      <p:sp>
        <p:nvSpPr>
          <p:cNvPr id="6" name="Content Placeholder 5">
            <a:extLst>
              <a:ext uri="{FF2B5EF4-FFF2-40B4-BE49-F238E27FC236}">
                <a16:creationId xmlns:a16="http://schemas.microsoft.com/office/drawing/2014/main" id="{1A70A76A-0139-AC49-9F43-611F5EE39BE4}"/>
              </a:ext>
            </a:extLst>
          </p:cNvPr>
          <p:cNvSpPr>
            <a:spLocks noGrp="1"/>
          </p:cNvSpPr>
          <p:nvPr>
            <p:ph idx="1"/>
          </p:nvPr>
        </p:nvSpPr>
        <p:spPr>
          <a:xfrm>
            <a:off x="1130270" y="1922318"/>
            <a:ext cx="9603275" cy="3896591"/>
          </a:xfrm>
        </p:spPr>
        <p:txBody>
          <a:bodyPr>
            <a:normAutofit lnSpcReduction="10000"/>
          </a:bodyPr>
          <a:lstStyle/>
          <a:p>
            <a:r>
              <a:rPr lang="en-US" sz="2400" dirty="0"/>
              <a:t>Barbarian – a person who belongs to a group that others consider wild, or uncivilized</a:t>
            </a:r>
          </a:p>
          <a:p>
            <a:r>
              <a:rPr lang="en-US" sz="2400" dirty="0"/>
              <a:t>Assassinate – to murder for political reasons</a:t>
            </a:r>
          </a:p>
          <a:p>
            <a:r>
              <a:rPr lang="en-US" sz="2400" dirty="0"/>
              <a:t>Alexander the Great – king of Macedonia;  conquered Persia and Egypt and invaded India</a:t>
            </a:r>
          </a:p>
          <a:p>
            <a:r>
              <a:rPr lang="en-US" sz="2400" dirty="0"/>
              <a:t>Hellenistic – describing Greek history or culture after the death of Alexander the Great, including the three main kingdoms formed by the breakup of Alexander’s empire</a:t>
            </a:r>
          </a:p>
          <a:p>
            <a:endParaRPr lang="en-US" dirty="0"/>
          </a:p>
        </p:txBody>
      </p:sp>
      <p:pic>
        <p:nvPicPr>
          <p:cNvPr id="1026" name="Picture 2" descr="Image result for alexander the great">
            <a:hlinkClick r:id="rId2"/>
            <a:extLst>
              <a:ext uri="{FF2B5EF4-FFF2-40B4-BE49-F238E27FC236}">
                <a16:creationId xmlns:a16="http://schemas.microsoft.com/office/drawing/2014/main" id="{9CB032C5-06DB-AE46-B1E3-184750646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83842" cy="200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8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E84F-4BBE-B341-936E-4AB1F4E13B9B}"/>
              </a:ext>
            </a:extLst>
          </p:cNvPr>
          <p:cNvSpPr>
            <a:spLocks noGrp="1"/>
          </p:cNvSpPr>
          <p:nvPr>
            <p:ph type="title"/>
          </p:nvPr>
        </p:nvSpPr>
        <p:spPr/>
        <p:txBody>
          <a:bodyPr/>
          <a:lstStyle/>
          <a:p>
            <a:r>
              <a:rPr lang="en-US" dirty="0"/>
              <a:t>Philip Comes to Power</a:t>
            </a:r>
          </a:p>
        </p:txBody>
      </p:sp>
      <p:sp>
        <p:nvSpPr>
          <p:cNvPr id="3" name="Content Placeholder 2">
            <a:extLst>
              <a:ext uri="{FF2B5EF4-FFF2-40B4-BE49-F238E27FC236}">
                <a16:creationId xmlns:a16="http://schemas.microsoft.com/office/drawing/2014/main" id="{EF722804-45D6-0441-9F71-3E739E07A8CD}"/>
              </a:ext>
            </a:extLst>
          </p:cNvPr>
          <p:cNvSpPr>
            <a:spLocks noGrp="1"/>
          </p:cNvSpPr>
          <p:nvPr>
            <p:ph idx="1"/>
          </p:nvPr>
        </p:nvSpPr>
        <p:spPr>
          <a:xfrm>
            <a:off x="1130270" y="2002559"/>
            <a:ext cx="9603275" cy="3764396"/>
          </a:xfrm>
        </p:spPr>
        <p:txBody>
          <a:bodyPr>
            <a:normAutofit/>
          </a:bodyPr>
          <a:lstStyle/>
          <a:p>
            <a:r>
              <a:rPr lang="en-US" sz="2400" dirty="0"/>
              <a:t>King Philip ruled the kingdom of </a:t>
            </a:r>
            <a:r>
              <a:rPr lang="en-US" sz="2400" b="1" u="sng" dirty="0"/>
              <a:t>Macedonia</a:t>
            </a:r>
            <a:r>
              <a:rPr lang="en-US" sz="2400" dirty="0"/>
              <a:t> just north of Greece.  The Greeks thought the Macedonians were </a:t>
            </a:r>
            <a:r>
              <a:rPr lang="en-US" sz="2400" b="1" u="sng" dirty="0"/>
              <a:t>barbarians</a:t>
            </a:r>
            <a:r>
              <a:rPr lang="en-US" sz="2400" dirty="0"/>
              <a:t>, or wild, uncivilized people. </a:t>
            </a:r>
          </a:p>
          <a:p>
            <a:r>
              <a:rPr lang="en-US" sz="2400" dirty="0"/>
              <a:t>Like his predecessors, (other Macedonian rulers before him), Philip had Greek </a:t>
            </a:r>
            <a:r>
              <a:rPr lang="en-US" sz="2400" b="1" u="sng" dirty="0"/>
              <a:t>ancestors</a:t>
            </a:r>
            <a:r>
              <a:rPr lang="en-US" sz="2400" dirty="0"/>
              <a:t> and thought of himself as Greek and maintained ties to his Greek neighbors.  When he was young, Philip had </a:t>
            </a:r>
            <a:r>
              <a:rPr lang="en-US" sz="2400" b="1" u="sng" dirty="0"/>
              <a:t>studied</a:t>
            </a:r>
            <a:r>
              <a:rPr lang="en-US" sz="2400" dirty="0"/>
              <a:t> in Greece.  His experience of studying there led to his hiring of </a:t>
            </a:r>
            <a:r>
              <a:rPr lang="en-US" sz="2400" b="1" u="sng" dirty="0"/>
              <a:t>Aristotle</a:t>
            </a:r>
            <a:r>
              <a:rPr lang="en-US" sz="2400" dirty="0"/>
              <a:t> to tutor Alexander. </a:t>
            </a:r>
          </a:p>
          <a:p>
            <a:endParaRPr lang="en-US" dirty="0"/>
          </a:p>
        </p:txBody>
      </p:sp>
    </p:spTree>
    <p:extLst>
      <p:ext uri="{BB962C8B-B14F-4D97-AF65-F5344CB8AC3E}">
        <p14:creationId xmlns:p14="http://schemas.microsoft.com/office/powerpoint/2010/main" val="264514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0789-EE40-4B43-BBE5-BEB1B0BE7449}"/>
              </a:ext>
            </a:extLst>
          </p:cNvPr>
          <p:cNvSpPr>
            <a:spLocks noGrp="1"/>
          </p:cNvSpPr>
          <p:nvPr>
            <p:ph type="title"/>
          </p:nvPr>
        </p:nvSpPr>
        <p:spPr/>
        <p:txBody>
          <a:bodyPr>
            <a:normAutofit/>
          </a:bodyPr>
          <a:lstStyle/>
          <a:p>
            <a:r>
              <a:rPr lang="en-US" b="1" dirty="0"/>
              <a:t>Philip Comes to Power (cont.)</a:t>
            </a:r>
            <a:br>
              <a:rPr lang="en-US" dirty="0"/>
            </a:br>
            <a:endParaRPr lang="en-US" dirty="0"/>
          </a:p>
        </p:txBody>
      </p:sp>
      <p:sp>
        <p:nvSpPr>
          <p:cNvPr id="3" name="Content Placeholder 2">
            <a:extLst>
              <a:ext uri="{FF2B5EF4-FFF2-40B4-BE49-F238E27FC236}">
                <a16:creationId xmlns:a16="http://schemas.microsoft.com/office/drawing/2014/main" id="{BB87D18C-7D29-FC40-8A9C-2CE7692B8CA5}"/>
              </a:ext>
            </a:extLst>
          </p:cNvPr>
          <p:cNvSpPr>
            <a:spLocks noGrp="1"/>
          </p:cNvSpPr>
          <p:nvPr>
            <p:ph idx="1"/>
          </p:nvPr>
        </p:nvSpPr>
        <p:spPr/>
        <p:txBody>
          <a:bodyPr>
            <a:noAutofit/>
          </a:bodyPr>
          <a:lstStyle/>
          <a:p>
            <a:r>
              <a:rPr lang="en-US" sz="2200" dirty="0"/>
              <a:t>When Philip came to power, he dreamed of conquering the rich city-states of Greece by using </a:t>
            </a:r>
            <a:r>
              <a:rPr lang="en-US" sz="2200" b="1" u="sng" dirty="0"/>
              <a:t>diplomacy</a:t>
            </a:r>
            <a:r>
              <a:rPr lang="en-US" sz="2200" dirty="0"/>
              <a:t> and </a:t>
            </a:r>
            <a:r>
              <a:rPr lang="en-US" sz="2200" b="1" u="sng" dirty="0"/>
              <a:t>military force</a:t>
            </a:r>
            <a:r>
              <a:rPr lang="en-US" sz="2200" dirty="0"/>
              <a:t>.    </a:t>
            </a:r>
          </a:p>
          <a:p>
            <a:r>
              <a:rPr lang="en-US" sz="2200" dirty="0"/>
              <a:t>Before King Philip </a:t>
            </a:r>
            <a:r>
              <a:rPr lang="en-US" sz="2200" dirty="0" err="1"/>
              <a:t>siezed</a:t>
            </a:r>
            <a:r>
              <a:rPr lang="en-US" sz="2200" dirty="0"/>
              <a:t> power in 359 B.C., Macedonia was </a:t>
            </a:r>
            <a:r>
              <a:rPr lang="en-US" sz="2200" b="1" u="sng" dirty="0"/>
              <a:t>poor</a:t>
            </a:r>
            <a:r>
              <a:rPr lang="en-US" sz="2200" dirty="0"/>
              <a:t> and </a:t>
            </a:r>
            <a:r>
              <a:rPr lang="en-US" sz="2200" b="1" u="sng" dirty="0"/>
              <a:t>divided</a:t>
            </a:r>
            <a:r>
              <a:rPr lang="en-US" sz="2200" dirty="0"/>
              <a:t>.  Philip </a:t>
            </a:r>
            <a:r>
              <a:rPr lang="en-US" sz="2200" b="1" u="sng" dirty="0"/>
              <a:t>united</a:t>
            </a:r>
            <a:r>
              <a:rPr lang="en-US" sz="2200" dirty="0"/>
              <a:t> Macedonia and then formed </a:t>
            </a:r>
            <a:r>
              <a:rPr lang="en-US" sz="2200" b="1" u="sng" dirty="0"/>
              <a:t>alliances</a:t>
            </a:r>
            <a:r>
              <a:rPr lang="en-US" sz="2200" dirty="0"/>
              <a:t> with many of the Greek city-states by </a:t>
            </a:r>
            <a:r>
              <a:rPr lang="en-US" sz="2200" b="1" u="sng" dirty="0"/>
              <a:t>threatening</a:t>
            </a:r>
            <a:r>
              <a:rPr lang="en-US" sz="2200" dirty="0"/>
              <a:t> or </a:t>
            </a:r>
            <a:r>
              <a:rPr lang="en-US" sz="2200" b="1" u="sng" dirty="0"/>
              <a:t>bribing</a:t>
            </a:r>
            <a:r>
              <a:rPr lang="en-US" sz="2200" dirty="0"/>
              <a:t> them.  He built an army even stronger than Sparta’s.  With this army and his talent for waging war, Philip captured one Greek city-state after another until he </a:t>
            </a:r>
            <a:r>
              <a:rPr lang="en-US" sz="2200" b="1" u="sng" dirty="0"/>
              <a:t>gained control </a:t>
            </a:r>
            <a:r>
              <a:rPr lang="en-US" sz="2200" dirty="0"/>
              <a:t>of </a:t>
            </a:r>
            <a:r>
              <a:rPr lang="en-US" sz="2200" b="1" u="sng" dirty="0"/>
              <a:t>all</a:t>
            </a:r>
            <a:r>
              <a:rPr lang="en-US" sz="2200" dirty="0"/>
              <a:t> of Greece.  </a:t>
            </a:r>
          </a:p>
        </p:txBody>
      </p:sp>
    </p:spTree>
    <p:extLst>
      <p:ext uri="{BB962C8B-B14F-4D97-AF65-F5344CB8AC3E}">
        <p14:creationId xmlns:p14="http://schemas.microsoft.com/office/powerpoint/2010/main" val="25421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86AC-9C35-FC44-832B-80EDC417BFF3}"/>
              </a:ext>
            </a:extLst>
          </p:cNvPr>
          <p:cNvSpPr>
            <a:spLocks noGrp="1"/>
          </p:cNvSpPr>
          <p:nvPr>
            <p:ph type="title"/>
          </p:nvPr>
        </p:nvSpPr>
        <p:spPr>
          <a:xfrm>
            <a:off x="1130270" y="953324"/>
            <a:ext cx="9603275" cy="1049235"/>
          </a:xfrm>
        </p:spPr>
        <p:txBody>
          <a:bodyPr>
            <a:normAutofit/>
          </a:bodyPr>
          <a:lstStyle/>
          <a:p>
            <a:r>
              <a:rPr lang="en-US" b="1" dirty="0"/>
              <a:t>Alexander Builds an Empire</a:t>
            </a:r>
            <a:br>
              <a:rPr lang="en-US" dirty="0"/>
            </a:br>
            <a:endParaRPr lang="en-US" dirty="0"/>
          </a:p>
        </p:txBody>
      </p:sp>
      <p:pic>
        <p:nvPicPr>
          <p:cNvPr id="4" name="Picture 3">
            <a:extLst>
              <a:ext uri="{FF2B5EF4-FFF2-40B4-BE49-F238E27FC236}">
                <a16:creationId xmlns:a16="http://schemas.microsoft.com/office/drawing/2014/main" id="{E8773797-CD55-0342-8A7B-DD798826517A}"/>
              </a:ext>
            </a:extLst>
          </p:cNvPr>
          <p:cNvPicPr>
            <a:picLocks noChangeAspect="1"/>
          </p:cNvPicPr>
          <p:nvPr/>
        </p:nvPicPr>
        <p:blipFill>
          <a:blip r:embed="rId2"/>
          <a:stretch>
            <a:fillRect/>
          </a:stretch>
        </p:blipFill>
        <p:spPr>
          <a:xfrm>
            <a:off x="1293216" y="2167151"/>
            <a:ext cx="2618409" cy="3299196"/>
          </a:xfrm>
          <a:prstGeom prst="rect">
            <a:avLst/>
          </a:prstGeom>
        </p:spPr>
      </p:pic>
      <p:sp>
        <p:nvSpPr>
          <p:cNvPr id="3" name="Content Placeholder 2">
            <a:extLst>
              <a:ext uri="{FF2B5EF4-FFF2-40B4-BE49-F238E27FC236}">
                <a16:creationId xmlns:a16="http://schemas.microsoft.com/office/drawing/2014/main" id="{BBF1B630-5A83-9E43-BE30-D14F987D4741}"/>
              </a:ext>
            </a:extLst>
          </p:cNvPr>
          <p:cNvSpPr>
            <a:spLocks noGrp="1"/>
          </p:cNvSpPr>
          <p:nvPr>
            <p:ph idx="1"/>
          </p:nvPr>
        </p:nvSpPr>
        <p:spPr>
          <a:xfrm>
            <a:off x="4554849" y="2167151"/>
            <a:ext cx="6182324" cy="3299196"/>
          </a:xfrm>
        </p:spPr>
        <p:txBody>
          <a:bodyPr>
            <a:normAutofit lnSpcReduction="10000"/>
          </a:bodyPr>
          <a:lstStyle/>
          <a:p>
            <a:r>
              <a:rPr lang="en-US" sz="2400" dirty="0"/>
              <a:t>After he conquered all of Greece, Philip then planned to attack </a:t>
            </a:r>
            <a:r>
              <a:rPr lang="en-US" sz="2400" b="1" u="sng" dirty="0"/>
              <a:t>Persia</a:t>
            </a:r>
            <a:r>
              <a:rPr lang="en-US" sz="2400" dirty="0"/>
              <a:t>.  </a:t>
            </a:r>
          </a:p>
          <a:p>
            <a:r>
              <a:rPr lang="en-US" sz="2400" dirty="0"/>
              <a:t>However, in 336 B. C., Phillip was assassinated, or murdered for political reasons, by a rival.  </a:t>
            </a:r>
          </a:p>
          <a:p>
            <a:r>
              <a:rPr lang="en-US" sz="2400" dirty="0"/>
              <a:t>At just </a:t>
            </a:r>
            <a:r>
              <a:rPr lang="en-US" sz="2400" b="1" u="sng" dirty="0"/>
              <a:t>20</a:t>
            </a:r>
            <a:r>
              <a:rPr lang="en-US" sz="2400" dirty="0"/>
              <a:t> years old, </a:t>
            </a:r>
            <a:r>
              <a:rPr lang="en-US" sz="2400" b="1" u="sng" dirty="0"/>
              <a:t>Alexander</a:t>
            </a:r>
            <a:r>
              <a:rPr lang="en-US" sz="2400" dirty="0"/>
              <a:t> became king.  </a:t>
            </a:r>
          </a:p>
          <a:p>
            <a:endParaRPr lang="en-US" dirty="0"/>
          </a:p>
        </p:txBody>
      </p:sp>
    </p:spTree>
    <p:extLst>
      <p:ext uri="{BB962C8B-B14F-4D97-AF65-F5344CB8AC3E}">
        <p14:creationId xmlns:p14="http://schemas.microsoft.com/office/powerpoint/2010/main" val="88715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D045-9E00-2242-A715-41C11582AE7F}"/>
              </a:ext>
            </a:extLst>
          </p:cNvPr>
          <p:cNvSpPr>
            <a:spLocks noGrp="1"/>
          </p:cNvSpPr>
          <p:nvPr>
            <p:ph type="title"/>
          </p:nvPr>
        </p:nvSpPr>
        <p:spPr/>
        <p:txBody>
          <a:bodyPr/>
          <a:lstStyle/>
          <a:p>
            <a:r>
              <a:rPr lang="en-US" b="1" dirty="0"/>
              <a:t>Alexander’s Conquest</a:t>
            </a:r>
            <a:endParaRPr lang="en-US" dirty="0"/>
          </a:p>
        </p:txBody>
      </p:sp>
      <p:sp>
        <p:nvSpPr>
          <p:cNvPr id="3" name="Content Placeholder 2">
            <a:extLst>
              <a:ext uri="{FF2B5EF4-FFF2-40B4-BE49-F238E27FC236}">
                <a16:creationId xmlns:a16="http://schemas.microsoft.com/office/drawing/2014/main" id="{C82C8F09-A58E-9841-B307-728723BE08D2}"/>
              </a:ext>
            </a:extLst>
          </p:cNvPr>
          <p:cNvSpPr>
            <a:spLocks noGrp="1"/>
          </p:cNvSpPr>
          <p:nvPr>
            <p:ph idx="1"/>
          </p:nvPr>
        </p:nvSpPr>
        <p:spPr/>
        <p:txBody>
          <a:bodyPr/>
          <a:lstStyle/>
          <a:p>
            <a:r>
              <a:rPr lang="en-US" dirty="0"/>
              <a:t>Although he was young, Alexander was an experienced </a:t>
            </a:r>
            <a:r>
              <a:rPr lang="en-US" b="1" u="sng" dirty="0"/>
              <a:t>soldier</a:t>
            </a:r>
            <a:r>
              <a:rPr lang="en-US" dirty="0"/>
              <a:t>.  One of his first actions was to invade the </a:t>
            </a:r>
            <a:r>
              <a:rPr lang="en-US" b="1" u="sng" dirty="0"/>
              <a:t>Persian</a:t>
            </a:r>
            <a:r>
              <a:rPr lang="en-US" dirty="0"/>
              <a:t> Empire who had become much weaker than when Persia had attempted to conquer Greece, but it was still huge, stretching from Egypt to India.  </a:t>
            </a:r>
          </a:p>
          <a:p>
            <a:r>
              <a:rPr lang="en-US" dirty="0"/>
              <a:t>In 334 B.C., Alexander won his first battle in the vast empire.  He then led his army through </a:t>
            </a:r>
            <a:r>
              <a:rPr lang="en-US" b="1" u="sng" dirty="0"/>
              <a:t>Asia Minor </a:t>
            </a:r>
            <a:r>
              <a:rPr lang="en-US" dirty="0"/>
              <a:t>where they won battle after battle.  He then led his army to Palestine, Egypt, and Babylon, the </a:t>
            </a:r>
            <a:r>
              <a:rPr lang="en-US" b="1" u="sng" dirty="0"/>
              <a:t>Persian</a:t>
            </a:r>
            <a:r>
              <a:rPr lang="en-US" dirty="0"/>
              <a:t> capital where they fought and gained </a:t>
            </a:r>
            <a:r>
              <a:rPr lang="en-US" b="1" u="sng" dirty="0"/>
              <a:t>control</a:t>
            </a:r>
            <a:r>
              <a:rPr lang="en-US" dirty="0"/>
              <a:t> of these territories.  </a:t>
            </a:r>
          </a:p>
          <a:p>
            <a:endParaRPr lang="en-US" dirty="0"/>
          </a:p>
        </p:txBody>
      </p:sp>
    </p:spTree>
    <p:extLst>
      <p:ext uri="{BB962C8B-B14F-4D97-AF65-F5344CB8AC3E}">
        <p14:creationId xmlns:p14="http://schemas.microsoft.com/office/powerpoint/2010/main" val="357888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5607-0C89-9240-80C0-CCA2F595CDD6}"/>
              </a:ext>
            </a:extLst>
          </p:cNvPr>
          <p:cNvSpPr>
            <a:spLocks noGrp="1"/>
          </p:cNvSpPr>
          <p:nvPr>
            <p:ph type="title"/>
          </p:nvPr>
        </p:nvSpPr>
        <p:spPr/>
        <p:txBody>
          <a:bodyPr/>
          <a:lstStyle/>
          <a:p>
            <a:r>
              <a:rPr lang="en-US" b="1" dirty="0"/>
              <a:t>Alexander’s Conquest (cont.)</a:t>
            </a:r>
            <a:endParaRPr lang="en-US" dirty="0"/>
          </a:p>
        </p:txBody>
      </p:sp>
      <p:sp>
        <p:nvSpPr>
          <p:cNvPr id="3" name="Content Placeholder 2">
            <a:extLst>
              <a:ext uri="{FF2B5EF4-FFF2-40B4-BE49-F238E27FC236}">
                <a16:creationId xmlns:a16="http://schemas.microsoft.com/office/drawing/2014/main" id="{72E41D71-B407-2A42-80BB-795C025FD448}"/>
              </a:ext>
            </a:extLst>
          </p:cNvPr>
          <p:cNvSpPr>
            <a:spLocks noGrp="1"/>
          </p:cNvSpPr>
          <p:nvPr>
            <p:ph idx="1"/>
          </p:nvPr>
        </p:nvSpPr>
        <p:spPr/>
        <p:txBody>
          <a:bodyPr>
            <a:normAutofit fontScale="92500"/>
          </a:bodyPr>
          <a:lstStyle/>
          <a:p>
            <a:r>
              <a:rPr lang="en-US" sz="2400" dirty="0"/>
              <a:t>Within 11 short years, the Macedonian king had conquered </a:t>
            </a:r>
            <a:r>
              <a:rPr lang="en-US" sz="2400" b="1" u="sng" dirty="0"/>
              <a:t>Persia</a:t>
            </a:r>
            <a:r>
              <a:rPr lang="en-US" sz="2400" dirty="0"/>
              <a:t>, Egypt, and lands extending beyond the Indus River in the east.  He had earned the right to be called Alexander the </a:t>
            </a:r>
            <a:r>
              <a:rPr lang="en-US" sz="2400" b="1" u="sng" dirty="0"/>
              <a:t>Great</a:t>
            </a:r>
            <a:r>
              <a:rPr lang="en-US" sz="2400" dirty="0"/>
              <a:t>.</a:t>
            </a:r>
          </a:p>
          <a:p>
            <a:r>
              <a:rPr lang="en-US" sz="2400" dirty="0"/>
              <a:t>Wherever he went, he established cities and named many of them after himself.  Even today, there are numerous cities named Alexandria or </a:t>
            </a:r>
            <a:r>
              <a:rPr lang="en-US" sz="2400" dirty="0" err="1"/>
              <a:t>Alexandroupolis</a:t>
            </a:r>
            <a:r>
              <a:rPr lang="en-US" sz="2400" dirty="0"/>
              <a:t> throughout western Asia.  </a:t>
            </a:r>
          </a:p>
          <a:p>
            <a:endParaRPr lang="en-US" dirty="0"/>
          </a:p>
        </p:txBody>
      </p:sp>
    </p:spTree>
    <p:extLst>
      <p:ext uri="{BB962C8B-B14F-4D97-AF65-F5344CB8AC3E}">
        <p14:creationId xmlns:p14="http://schemas.microsoft.com/office/powerpoint/2010/main" val="393614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EF8E-D7B2-9849-9E3F-ABF812B65D47}"/>
              </a:ext>
            </a:extLst>
          </p:cNvPr>
          <p:cNvSpPr>
            <a:spLocks noGrp="1"/>
          </p:cNvSpPr>
          <p:nvPr>
            <p:ph type="title"/>
          </p:nvPr>
        </p:nvSpPr>
        <p:spPr/>
        <p:txBody>
          <a:bodyPr/>
          <a:lstStyle/>
          <a:p>
            <a:r>
              <a:rPr lang="en-US" b="1" dirty="0"/>
              <a:t>Alexander’s Last Battle</a:t>
            </a:r>
            <a:endParaRPr lang="en-US" dirty="0"/>
          </a:p>
        </p:txBody>
      </p:sp>
      <p:sp>
        <p:nvSpPr>
          <p:cNvPr id="3" name="Content Placeholder 2">
            <a:extLst>
              <a:ext uri="{FF2B5EF4-FFF2-40B4-BE49-F238E27FC236}">
                <a16:creationId xmlns:a16="http://schemas.microsoft.com/office/drawing/2014/main" id="{B71FB780-BF6D-904B-A683-580A6162AF34}"/>
              </a:ext>
            </a:extLst>
          </p:cNvPr>
          <p:cNvSpPr>
            <a:spLocks noGrp="1"/>
          </p:cNvSpPr>
          <p:nvPr>
            <p:ph idx="1"/>
          </p:nvPr>
        </p:nvSpPr>
        <p:spPr>
          <a:xfrm>
            <a:off x="698470" y="2095568"/>
            <a:ext cx="9728230" cy="3759131"/>
          </a:xfrm>
        </p:spPr>
        <p:txBody>
          <a:bodyPr>
            <a:normAutofit/>
          </a:bodyPr>
          <a:lstStyle/>
          <a:p>
            <a:r>
              <a:rPr lang="en-US" sz="2400" dirty="0"/>
              <a:t>Alexander’s energy and military genius helped him succeed.  This leader drove himself and his army hard, rapidly advancing east across vast lands never losing a battle.  At last, not far beyond the Indus River, his weary troops refused to go another step east.  Alexander was angry, but he turned back.  Alexander got as far as Babylon where he came down with a </a:t>
            </a:r>
            <a:r>
              <a:rPr lang="en-US" sz="2400" b="1" u="sng" dirty="0"/>
              <a:t>fever</a:t>
            </a:r>
            <a:r>
              <a:rPr lang="en-US" sz="2400" dirty="0"/>
              <a:t> and died in 323 B.C., </a:t>
            </a:r>
            <a:r>
              <a:rPr lang="en-US" sz="2400" b="1" u="sng" dirty="0"/>
              <a:t>13</a:t>
            </a:r>
            <a:r>
              <a:rPr lang="en-US" sz="2400" dirty="0"/>
              <a:t> years after he had come to the throne. </a:t>
            </a:r>
          </a:p>
          <a:p>
            <a:endParaRPr lang="en-US" dirty="0"/>
          </a:p>
        </p:txBody>
      </p:sp>
      <p:pic>
        <p:nvPicPr>
          <p:cNvPr id="4" name="Picture 3">
            <a:extLst>
              <a:ext uri="{FF2B5EF4-FFF2-40B4-BE49-F238E27FC236}">
                <a16:creationId xmlns:a16="http://schemas.microsoft.com/office/drawing/2014/main" id="{3519A6FF-B14B-4D40-970C-5ACA45BA02B3}"/>
              </a:ext>
            </a:extLst>
          </p:cNvPr>
          <p:cNvPicPr>
            <a:picLocks noChangeAspect="1"/>
          </p:cNvPicPr>
          <p:nvPr/>
        </p:nvPicPr>
        <p:blipFill>
          <a:blip r:embed="rId2"/>
          <a:stretch>
            <a:fillRect/>
          </a:stretch>
        </p:blipFill>
        <p:spPr>
          <a:xfrm>
            <a:off x="10179074" y="0"/>
            <a:ext cx="2012926" cy="2895600"/>
          </a:xfrm>
          <a:prstGeom prst="rect">
            <a:avLst/>
          </a:prstGeom>
        </p:spPr>
      </p:pic>
    </p:spTree>
    <p:extLst>
      <p:ext uri="{BB962C8B-B14F-4D97-AF65-F5344CB8AC3E}">
        <p14:creationId xmlns:p14="http://schemas.microsoft.com/office/powerpoint/2010/main" val="160665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FE0E-9569-354F-94DB-AE26835A71A8}"/>
              </a:ext>
            </a:extLst>
          </p:cNvPr>
          <p:cNvSpPr>
            <a:spLocks noGrp="1"/>
          </p:cNvSpPr>
          <p:nvPr>
            <p:ph type="title"/>
          </p:nvPr>
        </p:nvSpPr>
        <p:spPr/>
        <p:txBody>
          <a:bodyPr/>
          <a:lstStyle/>
          <a:p>
            <a:r>
              <a:rPr lang="en-US" b="1" dirty="0"/>
              <a:t>Greek Culture Spreads</a:t>
            </a:r>
            <a:endParaRPr lang="en-US" dirty="0"/>
          </a:p>
        </p:txBody>
      </p:sp>
      <p:sp>
        <p:nvSpPr>
          <p:cNvPr id="3" name="Content Placeholder 2">
            <a:extLst>
              <a:ext uri="{FF2B5EF4-FFF2-40B4-BE49-F238E27FC236}">
                <a16:creationId xmlns:a16="http://schemas.microsoft.com/office/drawing/2014/main" id="{EF48648A-90E2-554A-BEE1-5F1C7C4740E8}"/>
              </a:ext>
            </a:extLst>
          </p:cNvPr>
          <p:cNvSpPr>
            <a:spLocks noGrp="1"/>
          </p:cNvSpPr>
          <p:nvPr>
            <p:ph idx="1"/>
          </p:nvPr>
        </p:nvSpPr>
        <p:spPr/>
        <p:txBody>
          <a:bodyPr>
            <a:noAutofit/>
          </a:bodyPr>
          <a:lstStyle/>
          <a:p>
            <a:r>
              <a:rPr lang="en-US" sz="2400" dirty="0"/>
              <a:t>Alexander’s death spelled </a:t>
            </a:r>
            <a:r>
              <a:rPr lang="en-US" sz="2400" b="1" u="sng" dirty="0"/>
              <a:t>death</a:t>
            </a:r>
            <a:r>
              <a:rPr lang="en-US" sz="2400" dirty="0"/>
              <a:t> for his </a:t>
            </a:r>
            <a:r>
              <a:rPr lang="en-US" sz="2400" b="1" u="sng" dirty="0"/>
              <a:t>empire</a:t>
            </a:r>
            <a:r>
              <a:rPr lang="en-US" sz="2400" dirty="0"/>
              <a:t>.  After 50 years of confusion and disorder, the empire was </a:t>
            </a:r>
            <a:r>
              <a:rPr lang="en-US" sz="2400" b="1" u="sng" dirty="0"/>
              <a:t>split</a:t>
            </a:r>
            <a:r>
              <a:rPr lang="en-US" sz="2400" dirty="0"/>
              <a:t> into three kingdoms, with each kingdom ruled by one of Alexander’s former commanders.  One commander ruled </a:t>
            </a:r>
            <a:r>
              <a:rPr lang="en-US" sz="2400" b="1" u="sng" dirty="0"/>
              <a:t>Greece and Macedonia</a:t>
            </a:r>
            <a:r>
              <a:rPr lang="en-US" sz="2400" dirty="0"/>
              <a:t>, which were combined to </a:t>
            </a:r>
            <a:r>
              <a:rPr lang="en-US" sz="2400" b="1" u="sng" dirty="0"/>
              <a:t>one</a:t>
            </a:r>
            <a:r>
              <a:rPr lang="en-US" sz="2400" dirty="0"/>
              <a:t> kingdom.  The other two commanders ruled the kingdoms of </a:t>
            </a:r>
            <a:r>
              <a:rPr lang="en-US" sz="2400" b="1" u="sng" dirty="0"/>
              <a:t>Egypt</a:t>
            </a:r>
            <a:r>
              <a:rPr lang="en-US" sz="2400" dirty="0"/>
              <a:t> and </a:t>
            </a:r>
            <a:r>
              <a:rPr lang="en-US" sz="2400" b="1" u="sng" dirty="0"/>
              <a:t>Persia</a:t>
            </a:r>
            <a:r>
              <a:rPr lang="en-US" sz="2400" dirty="0"/>
              <a:t>.  For the next 300 years, the descendants of these commanders fought over the lands that Alexander had conquered.   </a:t>
            </a:r>
          </a:p>
        </p:txBody>
      </p:sp>
    </p:spTree>
    <p:extLst>
      <p:ext uri="{BB962C8B-B14F-4D97-AF65-F5344CB8AC3E}">
        <p14:creationId xmlns:p14="http://schemas.microsoft.com/office/powerpoint/2010/main" val="15054277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{FE63BDC3-B89D-D04C-8764-6E8A6E78F340}tf10001119</Template>
  <TotalTime>896</TotalTime>
  <Words>990</Words>
  <Application>Microsoft Macintosh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Gallery</vt:lpstr>
      <vt:lpstr>The Spread of Greek Culture </vt:lpstr>
      <vt:lpstr>Vocabulary</vt:lpstr>
      <vt:lpstr>Philip Comes to Power</vt:lpstr>
      <vt:lpstr>Philip Comes to Power (cont.) </vt:lpstr>
      <vt:lpstr>Alexander Builds an Empire </vt:lpstr>
      <vt:lpstr>Alexander’s Conquest</vt:lpstr>
      <vt:lpstr>Alexander’s Conquest (cont.)</vt:lpstr>
      <vt:lpstr>Alexander’s Last Battle</vt:lpstr>
      <vt:lpstr>Greek Culture Spreads</vt:lpstr>
      <vt:lpstr>Greek Culture Spreads (cont.)</vt:lpstr>
      <vt:lpstr>The Hellenistic Kingdoms</vt:lpstr>
      <vt:lpstr>Greek Culture in Egypt</vt:lpstr>
      <vt:lpstr>Math and Science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Spread of Greek Culture </dc:title>
  <dc:creator>Coleman, DeShenia</dc:creator>
  <cp:lastModifiedBy>Coleman, DeShenia</cp:lastModifiedBy>
  <cp:revision>14</cp:revision>
  <dcterms:created xsi:type="dcterms:W3CDTF">2019-02-07T01:18:13Z</dcterms:created>
  <dcterms:modified xsi:type="dcterms:W3CDTF">2019-02-07T16:14:17Z</dcterms:modified>
</cp:coreProperties>
</file>