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16"/>
  </p:normalViewPr>
  <p:slideViewPr>
    <p:cSldViewPr snapToGrid="0" snapToObjects="1">
      <p:cViewPr varScale="1">
        <p:scale>
          <a:sx n="115" d="100"/>
          <a:sy n="115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1/9/19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F794-5499-B746-AA36-F847F75478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6:</a:t>
            </a:r>
            <a:br>
              <a:rPr lang="en-US" dirty="0"/>
            </a:br>
            <a:r>
              <a:rPr lang="en-US" dirty="0"/>
              <a:t>The Rise of Ancient Greece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38DF6-5ED8-114E-8FA7-047F0907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25" y="335208"/>
            <a:ext cx="4229100" cy="3081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8D2A2-6A52-9A44-9CAA-1D820FDD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1341">
            <a:off x="5022118" y="712138"/>
            <a:ext cx="2147764" cy="23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3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9E89D-EA9B-044F-BA7D-80C16B28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37" y="367989"/>
            <a:ext cx="10571998" cy="970450"/>
          </a:xfrm>
        </p:spPr>
        <p:txBody>
          <a:bodyPr/>
          <a:lstStyle/>
          <a:p>
            <a:r>
              <a:rPr lang="en-US" dirty="0"/>
              <a:t>The Dark Ages of Greece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38A70-411B-C241-8463-F7804CF1D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37" y="2657002"/>
            <a:ext cx="11263359" cy="3636511"/>
          </a:xfrm>
        </p:spPr>
        <p:txBody>
          <a:bodyPr>
            <a:noAutofit/>
          </a:bodyPr>
          <a:lstStyle/>
          <a:p>
            <a:r>
              <a:rPr lang="en-US" sz="2300" dirty="0"/>
              <a:t>Not long after the end of the Trojan War, civilization in Greece </a:t>
            </a:r>
            <a:r>
              <a:rPr lang="en-US" sz="2300" b="1" u="sng" dirty="0">
                <a:solidFill>
                  <a:srgbClr val="FFFF00"/>
                </a:solidFill>
              </a:rPr>
              <a:t>collapsed</a:t>
            </a:r>
            <a:r>
              <a:rPr lang="en-US" sz="2300" dirty="0"/>
              <a:t>. These years (1100s B.C.– 750 B.C.) have been called Greece’s </a:t>
            </a:r>
            <a:r>
              <a:rPr lang="en-US" sz="2300" b="1" u="sng" dirty="0">
                <a:solidFill>
                  <a:srgbClr val="FFFF00"/>
                </a:solidFill>
              </a:rPr>
              <a:t>Dark Ages.</a:t>
            </a:r>
          </a:p>
          <a:p>
            <a:pPr lvl="1"/>
            <a:r>
              <a:rPr lang="en-US" sz="2300" dirty="0"/>
              <a:t>People no longer </a:t>
            </a:r>
            <a:r>
              <a:rPr lang="en-US" sz="2300" b="1" u="sng" dirty="0">
                <a:solidFill>
                  <a:srgbClr val="FFFF00"/>
                </a:solidFill>
              </a:rPr>
              <a:t>traded</a:t>
            </a:r>
            <a:r>
              <a:rPr lang="en-US" sz="2300" dirty="0"/>
              <a:t> for food and other goods beyond Greece due to </a:t>
            </a:r>
            <a:r>
              <a:rPr lang="en-US" sz="2300" b="1" u="sng" dirty="0">
                <a:solidFill>
                  <a:srgbClr val="FFFF00"/>
                </a:solidFill>
              </a:rPr>
              <a:t>poverty</a:t>
            </a:r>
            <a:r>
              <a:rPr lang="en-US" sz="2300" dirty="0"/>
              <a:t>.</a:t>
            </a:r>
          </a:p>
          <a:p>
            <a:pPr lvl="1"/>
            <a:r>
              <a:rPr lang="en-US" sz="2300" dirty="0"/>
              <a:t>The </a:t>
            </a:r>
            <a:r>
              <a:rPr lang="en-US" sz="2300" b="1" u="sng" dirty="0">
                <a:solidFill>
                  <a:srgbClr val="FFFF00"/>
                </a:solidFill>
              </a:rPr>
              <a:t>art of writing </a:t>
            </a:r>
            <a:r>
              <a:rPr lang="en-US" sz="2300" dirty="0"/>
              <a:t>was </a:t>
            </a:r>
            <a:r>
              <a:rPr lang="en-US" sz="2300" b="1" u="sng" dirty="0">
                <a:solidFill>
                  <a:srgbClr val="FFFF00"/>
                </a:solidFill>
              </a:rPr>
              <a:t>lost</a:t>
            </a:r>
            <a:r>
              <a:rPr lang="en-US" sz="2300" dirty="0"/>
              <a:t> due to focus on survival.</a:t>
            </a:r>
          </a:p>
          <a:p>
            <a:r>
              <a:rPr lang="en-US" sz="2300" dirty="0"/>
              <a:t>Greece’s Dark Ages were not completely bleak! During this time, families gradually began to resettle in places where they could </a:t>
            </a:r>
            <a:r>
              <a:rPr lang="en-US" sz="2300" b="1" u="sng" dirty="0">
                <a:solidFill>
                  <a:srgbClr val="FFFF00"/>
                </a:solidFill>
              </a:rPr>
              <a:t>grow crops </a:t>
            </a:r>
            <a:r>
              <a:rPr lang="en-US" sz="2300" dirty="0"/>
              <a:t>and </a:t>
            </a:r>
            <a:r>
              <a:rPr lang="en-US" sz="2300" b="1" u="sng" dirty="0">
                <a:solidFill>
                  <a:srgbClr val="FFFF00"/>
                </a:solidFill>
              </a:rPr>
              <a:t>raise animals.</a:t>
            </a:r>
          </a:p>
          <a:p>
            <a:pPr lvl="1"/>
            <a:r>
              <a:rPr lang="en-US" sz="2300" dirty="0"/>
              <a:t>People favored places near </a:t>
            </a:r>
            <a:r>
              <a:rPr lang="en-US" sz="2300" b="1" u="sng" dirty="0">
                <a:solidFill>
                  <a:srgbClr val="FFFF00"/>
                </a:solidFill>
              </a:rPr>
              <a:t>rocky, protected hills. </a:t>
            </a:r>
            <a:r>
              <a:rPr lang="en-US" sz="2300" dirty="0"/>
              <a:t>They would build structures to protect them from attack. The name for such a fortified hill was </a:t>
            </a:r>
            <a:r>
              <a:rPr lang="en-US" sz="2300" b="1" u="sng" dirty="0">
                <a:solidFill>
                  <a:srgbClr val="FFFF00"/>
                </a:solidFill>
              </a:rPr>
              <a:t>acropolis</a:t>
            </a:r>
            <a:r>
              <a:rPr lang="en-US" sz="2300" dirty="0"/>
              <a:t>, meaning “high city.”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CCA74-BF06-7D40-B0B4-4E004D4B3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887" y="5995"/>
            <a:ext cx="5365113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95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89C8-9891-4B47-A166-05807A58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City-States Develop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4D9F4-3E96-2E4D-8633-CCC6833F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77" y="2774301"/>
            <a:ext cx="11847844" cy="3636511"/>
          </a:xfrm>
        </p:spPr>
        <p:txBody>
          <a:bodyPr/>
          <a:lstStyle/>
          <a:p>
            <a:r>
              <a:rPr lang="en-US" sz="2800" dirty="0"/>
              <a:t>A </a:t>
            </a:r>
            <a:r>
              <a:rPr lang="en-US" sz="2800" b="1" u="sng" dirty="0">
                <a:solidFill>
                  <a:srgbClr val="FFFF00"/>
                </a:solidFill>
              </a:rPr>
              <a:t>city-state</a:t>
            </a:r>
            <a:r>
              <a:rPr lang="en-US" sz="2800" dirty="0"/>
              <a:t> is not only a city, but also a separate independent state. City-states developed around 750 B.C. in Ancient Greece. Each city-state included a </a:t>
            </a:r>
            <a:r>
              <a:rPr lang="en-US" sz="2800" b="1" u="sng" dirty="0">
                <a:solidFill>
                  <a:srgbClr val="FFFF00"/>
                </a:solidFill>
              </a:rPr>
              <a:t>city</a:t>
            </a:r>
            <a:r>
              <a:rPr lang="en-US" sz="2800" dirty="0"/>
              <a:t> and the </a:t>
            </a:r>
            <a:r>
              <a:rPr lang="en-US" sz="2800" b="1" u="sng" dirty="0">
                <a:solidFill>
                  <a:srgbClr val="FFFF00"/>
                </a:solidFill>
              </a:rPr>
              <a:t>villages</a:t>
            </a:r>
            <a:r>
              <a:rPr lang="en-US" sz="2800" dirty="0"/>
              <a:t> and </a:t>
            </a:r>
            <a:r>
              <a:rPr lang="en-US" sz="2800" b="1" u="sng" dirty="0">
                <a:solidFill>
                  <a:srgbClr val="FFFF00"/>
                </a:solidFill>
              </a:rPr>
              <a:t>fields</a:t>
            </a:r>
            <a:r>
              <a:rPr lang="en-US" sz="2800" dirty="0"/>
              <a:t> surrounding it.</a:t>
            </a:r>
          </a:p>
          <a:p>
            <a:r>
              <a:rPr lang="en-US" sz="2800" dirty="0"/>
              <a:t>By the end of Greece’s Dark Ages, most city-states were ruled by </a:t>
            </a:r>
            <a:r>
              <a:rPr lang="en-US" sz="2800" b="1" u="sng" dirty="0">
                <a:solidFill>
                  <a:srgbClr val="FFFF00"/>
                </a:solidFill>
              </a:rPr>
              <a:t>aristocrats</a:t>
            </a:r>
            <a:r>
              <a:rPr lang="en-US" sz="2800" dirty="0"/>
              <a:t>, members of the rich and powerful families.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73B94-86EC-C047-9C4C-8EC05961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305" y="-1"/>
            <a:ext cx="5170572" cy="27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2A7A-8E71-334F-90BD-D7D9EAAB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11" y="447188"/>
            <a:ext cx="10571998" cy="970450"/>
          </a:xfrm>
        </p:spPr>
        <p:txBody>
          <a:bodyPr/>
          <a:lstStyle/>
          <a:p>
            <a:r>
              <a:rPr lang="en-US" dirty="0"/>
              <a:t>A New Type of Ruler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689A0-CAAD-6A4A-B4F4-CE2859458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05" y="2477120"/>
            <a:ext cx="10930391" cy="393369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Gradually, military strength in the cities shifted from aristocrats to merchants and artisans due to a </a:t>
            </a:r>
            <a:r>
              <a:rPr lang="en-US" sz="2800" b="1" u="sng" dirty="0">
                <a:solidFill>
                  <a:srgbClr val="FFFF00"/>
                </a:solidFill>
              </a:rPr>
              <a:t>growing middle class</a:t>
            </a:r>
            <a:r>
              <a:rPr lang="en-US" sz="2800" dirty="0"/>
              <a:t>.</a:t>
            </a:r>
          </a:p>
          <a:p>
            <a:r>
              <a:rPr lang="en-US" sz="2800" dirty="0"/>
              <a:t>As a result of these changes, aristocratic governments were often </a:t>
            </a:r>
            <a:r>
              <a:rPr lang="en-US" sz="2800" b="1" u="sng" dirty="0">
                <a:solidFill>
                  <a:srgbClr val="FFFF00"/>
                </a:solidFill>
              </a:rPr>
              <a:t>overthrown</a:t>
            </a:r>
            <a:r>
              <a:rPr lang="en-US" sz="2800" dirty="0"/>
              <a:t> and </a:t>
            </a:r>
            <a:r>
              <a:rPr lang="en-US" sz="2800" b="1" u="sng" dirty="0">
                <a:solidFill>
                  <a:srgbClr val="FFFF00"/>
                </a:solidFill>
              </a:rPr>
              <a:t>replaced</a:t>
            </a:r>
            <a:r>
              <a:rPr lang="en-US" sz="2800" dirty="0"/>
              <a:t> by tyrants.</a:t>
            </a:r>
          </a:p>
          <a:p>
            <a:pPr lvl="1"/>
            <a:r>
              <a:rPr lang="en-US" sz="2800" dirty="0"/>
              <a:t>A </a:t>
            </a:r>
            <a:r>
              <a:rPr lang="en-US" sz="2800" b="1" u="sng" dirty="0">
                <a:solidFill>
                  <a:srgbClr val="FFFF00"/>
                </a:solidFill>
              </a:rPr>
              <a:t>tyrant</a:t>
            </a:r>
            <a:r>
              <a:rPr lang="en-US" sz="2800" dirty="0"/>
              <a:t> is a ruler who seized power by force.</a:t>
            </a:r>
          </a:p>
          <a:p>
            <a:r>
              <a:rPr lang="en-US" sz="2800" dirty="0"/>
              <a:t>Tyrants were usually supported by the </a:t>
            </a:r>
            <a:r>
              <a:rPr lang="en-US" sz="2800" b="1" u="sng" dirty="0">
                <a:solidFill>
                  <a:srgbClr val="FFFF00"/>
                </a:solidFill>
              </a:rPr>
              <a:t>middle and working classes.</a:t>
            </a:r>
          </a:p>
          <a:p>
            <a:r>
              <a:rPr lang="en-US" sz="2800" dirty="0"/>
              <a:t>Today, we usually think of tyrants as being cruel and violent. That was true of some Greek tyrants, but others ruled wisely and well.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9755C-F480-5C4B-8F80-7A827AC8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53" y="-121062"/>
            <a:ext cx="3429668" cy="21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68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FC10-ED16-0640-8A98-983D1807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06" y="312278"/>
            <a:ext cx="10571998" cy="970450"/>
          </a:xfrm>
        </p:spPr>
        <p:txBody>
          <a:bodyPr/>
          <a:lstStyle/>
          <a:p>
            <a:r>
              <a:rPr lang="en-US" dirty="0"/>
              <a:t>Democracy in Greece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18EC1-F47D-CA48-8C6F-28BA37D69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84" y="2909211"/>
            <a:ext cx="11842229" cy="3636511"/>
          </a:xfrm>
        </p:spPr>
        <p:txBody>
          <a:bodyPr>
            <a:noAutofit/>
          </a:bodyPr>
          <a:lstStyle/>
          <a:p>
            <a:r>
              <a:rPr lang="en-US" sz="2200" dirty="0"/>
              <a:t>Eventually, the people of many city-states </a:t>
            </a:r>
            <a:r>
              <a:rPr lang="en-US" sz="2200" b="1" u="sng" dirty="0">
                <a:solidFill>
                  <a:srgbClr val="FFFF00"/>
                </a:solidFill>
              </a:rPr>
              <a:t>overthrew tyrants</a:t>
            </a:r>
            <a:r>
              <a:rPr lang="en-US" sz="2200" dirty="0"/>
              <a:t>. Some of the cities adopted a form of government called democracy.</a:t>
            </a:r>
          </a:p>
          <a:p>
            <a:pPr lvl="1"/>
            <a:r>
              <a:rPr lang="en-US" sz="2200" dirty="0"/>
              <a:t>In a </a:t>
            </a:r>
            <a:r>
              <a:rPr lang="en-US" sz="2200" b="1" u="sng" dirty="0">
                <a:solidFill>
                  <a:srgbClr val="FFFF00"/>
                </a:solidFill>
              </a:rPr>
              <a:t>democracy</a:t>
            </a:r>
            <a:r>
              <a:rPr lang="en-US" sz="2200" dirty="0"/>
              <a:t>, citizens govern themselves.</a:t>
            </a:r>
          </a:p>
          <a:p>
            <a:pPr lvl="1"/>
            <a:r>
              <a:rPr lang="en-US" sz="2200" dirty="0"/>
              <a:t>The city-state in which democracy was most fully expressed was </a:t>
            </a:r>
            <a:r>
              <a:rPr lang="en-US" sz="2200" b="1" u="sng" dirty="0">
                <a:solidFill>
                  <a:srgbClr val="FFFF00"/>
                </a:solidFill>
              </a:rPr>
              <a:t>Athens</a:t>
            </a:r>
            <a:r>
              <a:rPr lang="en-US" sz="2200" dirty="0"/>
              <a:t>.</a:t>
            </a:r>
          </a:p>
          <a:p>
            <a:r>
              <a:rPr lang="en-US" sz="2200" dirty="0"/>
              <a:t>About 594 B.C., a wise Athenian leader called </a:t>
            </a:r>
            <a:r>
              <a:rPr lang="en-US" sz="2200" b="1" u="sng" dirty="0">
                <a:solidFill>
                  <a:srgbClr val="FFFF00"/>
                </a:solidFill>
              </a:rPr>
              <a:t>Solon</a:t>
            </a:r>
            <a:r>
              <a:rPr lang="en-US" sz="2200" dirty="0"/>
              <a:t> won the power to reform the laws. Solon was well known for his </a:t>
            </a:r>
            <a:r>
              <a:rPr lang="en-US" sz="2200" b="1" u="sng" dirty="0">
                <a:solidFill>
                  <a:srgbClr val="FFFF00"/>
                </a:solidFill>
              </a:rPr>
              <a:t>fairness</a:t>
            </a:r>
            <a:r>
              <a:rPr lang="en-US" sz="2200" dirty="0"/>
              <a:t>. His laws reformed both the economy and government of Athens.</a:t>
            </a:r>
          </a:p>
          <a:p>
            <a:pPr lvl="1"/>
            <a:r>
              <a:rPr lang="en-US" sz="2200" dirty="0"/>
              <a:t>One of his first laws </a:t>
            </a:r>
            <a:r>
              <a:rPr lang="en-US" sz="2200" b="1" u="sng" dirty="0">
                <a:solidFill>
                  <a:srgbClr val="FFFF00"/>
                </a:solidFill>
              </a:rPr>
              <a:t>canceled all debts </a:t>
            </a:r>
            <a:r>
              <a:rPr lang="en-US" sz="2200" dirty="0"/>
              <a:t>and freed citizens who had been enslaved for having debts.</a:t>
            </a:r>
          </a:p>
          <a:p>
            <a:pPr lvl="1"/>
            <a:r>
              <a:rPr lang="en-US" sz="2200" dirty="0"/>
              <a:t>Another law allowed any male citizen of Athens aged 18 or older to have a say in </a:t>
            </a:r>
            <a:r>
              <a:rPr lang="en-US" sz="2200" b="1" u="sng" dirty="0">
                <a:solidFill>
                  <a:srgbClr val="FFFF00"/>
                </a:solidFill>
              </a:rPr>
              <a:t>debating</a:t>
            </a:r>
            <a:r>
              <a:rPr lang="en-US" sz="2200" dirty="0"/>
              <a:t> important laws.</a:t>
            </a:r>
          </a:p>
          <a:p>
            <a:pPr lvl="1"/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6E2B0-9244-7742-94AF-F20E473D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39" y="0"/>
            <a:ext cx="3930337" cy="20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72FA-9310-364C-BC35-E6332E0D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Democracy in Greece,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BFAD3-D506-9B4E-83C7-F79D2E640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462" y="1948721"/>
            <a:ext cx="6490140" cy="4909279"/>
          </a:xfrm>
        </p:spPr>
        <p:txBody>
          <a:bodyPr>
            <a:normAutofit/>
          </a:bodyPr>
          <a:lstStyle/>
          <a:p>
            <a:r>
              <a:rPr lang="en-US" sz="2600" dirty="0"/>
              <a:t>Not everyone living in ancient Athens benefited from democracy. Only about </a:t>
            </a:r>
            <a:r>
              <a:rPr lang="en-US" sz="2600" b="1" u="sng" dirty="0">
                <a:solidFill>
                  <a:srgbClr val="FFFF00"/>
                </a:solidFill>
              </a:rPr>
              <a:t>1 in 5 </a:t>
            </a:r>
            <a:r>
              <a:rPr lang="en-US" sz="2600" dirty="0"/>
              <a:t>Athenians was a citizen.</a:t>
            </a:r>
          </a:p>
          <a:p>
            <a:pPr lvl="1"/>
            <a:r>
              <a:rPr lang="en-US" sz="2600" dirty="0"/>
              <a:t>To be a citizen, a man had to have an </a:t>
            </a:r>
            <a:r>
              <a:rPr lang="en-US" sz="2600" b="1" u="sng" dirty="0">
                <a:solidFill>
                  <a:srgbClr val="FFFF00"/>
                </a:solidFill>
              </a:rPr>
              <a:t>Athenian father </a:t>
            </a:r>
            <a:r>
              <a:rPr lang="en-US" sz="2600" dirty="0"/>
              <a:t>and </a:t>
            </a:r>
            <a:r>
              <a:rPr lang="en-US" sz="2600" b="1" u="sng" dirty="0">
                <a:solidFill>
                  <a:srgbClr val="FFFF00"/>
                </a:solidFill>
              </a:rPr>
              <a:t>mother</a:t>
            </a:r>
            <a:r>
              <a:rPr lang="en-US" sz="2600" dirty="0"/>
              <a:t>.</a:t>
            </a:r>
          </a:p>
          <a:p>
            <a:pPr lvl="1"/>
            <a:r>
              <a:rPr lang="en-US" sz="2600" dirty="0"/>
              <a:t>Those </a:t>
            </a:r>
            <a:r>
              <a:rPr lang="en-US" sz="2600" b="1" u="sng" dirty="0">
                <a:solidFill>
                  <a:srgbClr val="FFFF00"/>
                </a:solidFill>
              </a:rPr>
              <a:t>enslaved</a:t>
            </a:r>
            <a:r>
              <a:rPr lang="en-US" sz="2600" dirty="0"/>
              <a:t>, as well as </a:t>
            </a:r>
            <a:r>
              <a:rPr lang="en-US" sz="2600" b="1" u="sng" dirty="0">
                <a:solidFill>
                  <a:srgbClr val="FFFF00"/>
                </a:solidFill>
              </a:rPr>
              <a:t>women</a:t>
            </a:r>
            <a:r>
              <a:rPr lang="en-US" sz="2600" dirty="0"/>
              <a:t> and </a:t>
            </a:r>
            <a:r>
              <a:rPr lang="en-US" sz="2600" b="1" u="sng" dirty="0">
                <a:solidFill>
                  <a:srgbClr val="FFFF00"/>
                </a:solidFill>
              </a:rPr>
              <a:t>foreigners</a:t>
            </a:r>
            <a:r>
              <a:rPr lang="en-US" sz="2600" dirty="0"/>
              <a:t>, did not take part in democracy.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56D57-9048-3B4C-BC40-88AF2FDA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2458387"/>
            <a:ext cx="5651062" cy="31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83DB-505A-6840-8F06-2A1CD051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14" y="327267"/>
            <a:ext cx="11602386" cy="970450"/>
          </a:xfrm>
        </p:spPr>
        <p:txBody>
          <a:bodyPr/>
          <a:lstStyle/>
          <a:p>
            <a:r>
              <a:rPr lang="en-US" sz="3400" dirty="0"/>
              <a:t>Chapter 6, Section 1: “The Rise of Greek Civilization”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1949D-E0C6-3945-B202-3A2B8711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14" y="2462130"/>
            <a:ext cx="10783672" cy="3938670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Epic: </a:t>
            </a:r>
            <a:r>
              <a:rPr lang="en-US" sz="3600" dirty="0"/>
              <a:t>A long poem that tells a story</a:t>
            </a:r>
          </a:p>
          <a:p>
            <a:r>
              <a:rPr lang="en-US" sz="3600" b="1" u="sng" dirty="0"/>
              <a:t>Acropolis: </a:t>
            </a:r>
            <a:r>
              <a:rPr lang="en-US" sz="3600" dirty="0"/>
              <a:t>A high, rocky hill where early people built cities</a:t>
            </a:r>
          </a:p>
          <a:p>
            <a:r>
              <a:rPr lang="en-US" sz="3600" b="1" u="sng" dirty="0"/>
              <a:t>City-State: </a:t>
            </a:r>
            <a:r>
              <a:rPr lang="en-US" sz="3600" dirty="0"/>
              <a:t>A city </a:t>
            </a:r>
            <a:r>
              <a:rPr lang="en-US" sz="3600"/>
              <a:t>with its own </a:t>
            </a:r>
            <a:r>
              <a:rPr lang="en-US" sz="3600" dirty="0"/>
              <a:t>traditions, government, and laws; both a city and a separate independent state</a:t>
            </a:r>
          </a:p>
        </p:txBody>
      </p:sp>
    </p:spTree>
    <p:extLst>
      <p:ext uri="{BB962C8B-B14F-4D97-AF65-F5344CB8AC3E}">
        <p14:creationId xmlns:p14="http://schemas.microsoft.com/office/powerpoint/2010/main" val="3877715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83DB-505A-6840-8F06-2A1CD051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14" y="327267"/>
            <a:ext cx="11602386" cy="970450"/>
          </a:xfrm>
        </p:spPr>
        <p:txBody>
          <a:bodyPr/>
          <a:lstStyle/>
          <a:p>
            <a:r>
              <a:rPr lang="en-US" sz="3400" dirty="0"/>
              <a:t>Chapter 6, Section 1: “The Rise of Greek Civilization”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1949D-E0C6-3945-B202-3A2B8711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14" y="2462130"/>
            <a:ext cx="10783672" cy="3938670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Aristocrat:</a:t>
            </a:r>
            <a:r>
              <a:rPr lang="en-US" sz="3600" dirty="0"/>
              <a:t> A member of a rich and powerful family</a:t>
            </a:r>
          </a:p>
          <a:p>
            <a:r>
              <a:rPr lang="en-US" sz="3600" b="1" u="sng" dirty="0"/>
              <a:t>Tyrant: </a:t>
            </a:r>
            <a:r>
              <a:rPr lang="en-US" sz="3600" dirty="0"/>
              <a:t>A ruler who takes power with the support of the middle and working classes</a:t>
            </a:r>
          </a:p>
          <a:p>
            <a:r>
              <a:rPr lang="en-US" sz="3600" b="1" u="sng" dirty="0"/>
              <a:t>Democracy: </a:t>
            </a:r>
            <a:r>
              <a:rPr lang="en-US" sz="3600" dirty="0"/>
              <a:t>A form of government in which citizens govern themselves</a:t>
            </a:r>
          </a:p>
        </p:txBody>
      </p:sp>
    </p:spTree>
    <p:extLst>
      <p:ext uri="{BB962C8B-B14F-4D97-AF65-F5344CB8AC3E}">
        <p14:creationId xmlns:p14="http://schemas.microsoft.com/office/powerpoint/2010/main" val="187134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0CD96-8D63-074D-A3F2-24287E97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dirty="0"/>
              <a:t>Greece’s Geographic Setting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CF700-6D72-0C4C-962C-F295500B77DB}"/>
              </a:ext>
            </a:extLst>
          </p:cNvPr>
          <p:cNvSpPr txBox="1"/>
          <p:nvPr/>
        </p:nvSpPr>
        <p:spPr>
          <a:xfrm>
            <a:off x="542142" y="2317384"/>
            <a:ext cx="111077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FFFF00"/>
                </a:solidFill>
              </a:rPr>
              <a:t>Greece</a:t>
            </a:r>
            <a:r>
              <a:rPr lang="en-US" sz="2600" dirty="0"/>
              <a:t> is a country made up of </a:t>
            </a:r>
            <a:r>
              <a:rPr lang="en-US" sz="2600" b="1" u="sng" dirty="0">
                <a:solidFill>
                  <a:srgbClr val="FFFF00"/>
                </a:solidFill>
              </a:rPr>
              <a:t>peninsulas</a:t>
            </a:r>
            <a:r>
              <a:rPr lang="en-US" sz="2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Peninsula: An area of land surrounded by water on three sides.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FFFF00"/>
                </a:solidFill>
              </a:rPr>
              <a:t>Mountains</a:t>
            </a:r>
            <a:r>
              <a:rPr lang="en-US" sz="2600" dirty="0"/>
              <a:t> are the </a:t>
            </a:r>
            <a:r>
              <a:rPr lang="en-US" sz="2600" b="1" u="sng" dirty="0">
                <a:solidFill>
                  <a:srgbClr val="FFFF00"/>
                </a:solidFill>
              </a:rPr>
              <a:t>major landform </a:t>
            </a:r>
            <a:r>
              <a:rPr lang="en-US" sz="2600" dirty="0"/>
              <a:t>of Greece. Greece’s islands are mostly mountain peaks.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Only about </a:t>
            </a:r>
            <a:r>
              <a:rPr lang="en-US" sz="2600" b="1" u="sng" dirty="0">
                <a:solidFill>
                  <a:srgbClr val="FFFF00"/>
                </a:solidFill>
              </a:rPr>
              <a:t>1/5</a:t>
            </a:r>
            <a:r>
              <a:rPr lang="en-US" sz="2600" dirty="0"/>
              <a:t> of Greece is good for </a:t>
            </a:r>
            <a:r>
              <a:rPr lang="en-US" sz="2600" b="1" u="sng" dirty="0">
                <a:solidFill>
                  <a:srgbClr val="FFFF00"/>
                </a:solidFill>
              </a:rPr>
              <a:t>growing crops.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The geography of Greece made it </a:t>
            </a:r>
            <a:r>
              <a:rPr lang="en-US" sz="2600" b="1" u="sng" dirty="0">
                <a:solidFill>
                  <a:srgbClr val="FFFF00"/>
                </a:solidFill>
              </a:rPr>
              <a:t>hard</a:t>
            </a:r>
            <a:r>
              <a:rPr lang="en-US" sz="2600" dirty="0"/>
              <a:t> for people from different communities </a:t>
            </a:r>
            <a:r>
              <a:rPr lang="en-US" sz="2600" b="1" u="sng" dirty="0">
                <a:solidFill>
                  <a:srgbClr val="FFFF00"/>
                </a:solidFill>
              </a:rPr>
              <a:t>to get together</a:t>
            </a:r>
            <a:r>
              <a:rPr lang="en-US" sz="2600" dirty="0"/>
              <a:t>. (Most people lived on islands surrounded by water or were separated by mountains.)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For this reason, ancient Greek communities thought of themselves as </a:t>
            </a:r>
            <a:r>
              <a:rPr lang="en-US" sz="2600" b="1" u="sng" dirty="0">
                <a:solidFill>
                  <a:srgbClr val="FFFF00"/>
                </a:solidFill>
              </a:rPr>
              <a:t>separate countries.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55F75-F29E-B445-B81B-AAB14B58B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964" y="0"/>
            <a:ext cx="3758036" cy="25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2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93FA39-7E8A-784F-BC0C-0A088AB3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578" y="0"/>
            <a:ext cx="975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E6DA-D986-334F-AB20-C6551A344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Minoan Civilization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B6B1-A06E-9A46-B57E-915BE8958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58" y="2669475"/>
            <a:ext cx="11257082" cy="418852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From about 3000 to about 1100 B.C., Bronze Age people called the </a:t>
            </a:r>
            <a:r>
              <a:rPr lang="en-US" sz="2800" b="1" u="sng" dirty="0">
                <a:solidFill>
                  <a:srgbClr val="FFFF00"/>
                </a:solidFill>
              </a:rPr>
              <a:t>Minoans</a:t>
            </a:r>
            <a:r>
              <a:rPr lang="en-US" sz="2800" dirty="0"/>
              <a:t> lived on the </a:t>
            </a:r>
            <a:r>
              <a:rPr lang="en-US" sz="2800" b="1" u="sng" dirty="0">
                <a:solidFill>
                  <a:srgbClr val="FFFF00"/>
                </a:solidFill>
              </a:rPr>
              <a:t>island of Crete</a:t>
            </a:r>
            <a:r>
              <a:rPr lang="en-US" sz="2800" dirty="0"/>
              <a:t>.</a:t>
            </a:r>
          </a:p>
          <a:p>
            <a:r>
              <a:rPr lang="en-US" sz="2800" dirty="0"/>
              <a:t>Washed by the waters of the </a:t>
            </a:r>
            <a:r>
              <a:rPr lang="en-US" sz="2800" b="1" u="sng" dirty="0">
                <a:solidFill>
                  <a:srgbClr val="FFFF00"/>
                </a:solidFill>
              </a:rPr>
              <a:t>Aegean</a:t>
            </a:r>
            <a:r>
              <a:rPr lang="en-US" sz="2800" dirty="0"/>
              <a:t> and </a:t>
            </a:r>
            <a:r>
              <a:rPr lang="en-US" sz="2800" b="1" u="sng" dirty="0">
                <a:solidFill>
                  <a:srgbClr val="FFFF00"/>
                </a:solidFill>
              </a:rPr>
              <a:t>Mediterranean Seas</a:t>
            </a:r>
            <a:r>
              <a:rPr lang="en-US" sz="2800" dirty="0"/>
              <a:t>, Crete was an ideal place for the Minoans to develop </a:t>
            </a:r>
            <a:r>
              <a:rPr lang="en-US" sz="2800" b="1" u="sng" dirty="0">
                <a:solidFill>
                  <a:srgbClr val="FFFF00"/>
                </a:solidFill>
              </a:rPr>
              <a:t>a broad sea trade network.</a:t>
            </a:r>
          </a:p>
          <a:p>
            <a:r>
              <a:rPr lang="en-US" sz="2800" b="1" u="sng" dirty="0">
                <a:solidFill>
                  <a:srgbClr val="FFFF00"/>
                </a:solidFill>
              </a:rPr>
              <a:t>A grand palace </a:t>
            </a:r>
            <a:r>
              <a:rPr lang="en-US" sz="2800" dirty="0"/>
              <a:t>once stood in the ancient Crete city of </a:t>
            </a:r>
            <a:r>
              <a:rPr lang="en-US" sz="2800" b="1" u="sng" dirty="0">
                <a:solidFill>
                  <a:srgbClr val="FFFF00"/>
                </a:solidFill>
              </a:rPr>
              <a:t>Knossos</a:t>
            </a:r>
            <a:r>
              <a:rPr lang="en-US" sz="2800" dirty="0"/>
              <a:t>.</a:t>
            </a:r>
          </a:p>
          <a:p>
            <a:r>
              <a:rPr lang="en-US" sz="2800" dirty="0"/>
              <a:t>In the middle of the 1400s B.C., </a:t>
            </a:r>
            <a:r>
              <a:rPr lang="en-US" sz="2800" b="1" u="sng" dirty="0">
                <a:solidFill>
                  <a:srgbClr val="FFFF00"/>
                </a:solidFill>
              </a:rPr>
              <a:t>Knossos was destroyed</a:t>
            </a:r>
            <a:r>
              <a:rPr lang="en-US" sz="2800" dirty="0"/>
              <a:t>, and Minoan civilization </a:t>
            </a:r>
            <a:r>
              <a:rPr lang="en-US" sz="2800" b="1" u="sng" dirty="0">
                <a:solidFill>
                  <a:srgbClr val="FFFF00"/>
                </a:solidFill>
              </a:rPr>
              <a:t>declined</a:t>
            </a:r>
            <a:r>
              <a:rPr lang="en-US" sz="2800" dirty="0"/>
              <a:t>.</a:t>
            </a:r>
          </a:p>
          <a:p>
            <a:pPr lvl="1"/>
            <a:r>
              <a:rPr lang="en-US" sz="3000" dirty="0"/>
              <a:t>People from mainland Greece, the </a:t>
            </a:r>
            <a:r>
              <a:rPr lang="en-US" sz="3000" b="1" u="sng" dirty="0">
                <a:solidFill>
                  <a:srgbClr val="FFFF00"/>
                </a:solidFill>
              </a:rPr>
              <a:t>Mycenaeans</a:t>
            </a:r>
            <a:r>
              <a:rPr lang="en-US" sz="3000" dirty="0"/>
              <a:t>, were likely the invaders.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A82AD-7510-5549-861F-18257B5BD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35" y="0"/>
            <a:ext cx="3753853" cy="25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8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3735-8504-CA46-9909-88105C90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Mycenaeans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D50A3-1D11-CC4D-BADE-09DD2C185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92" y="2318539"/>
            <a:ext cx="11218165" cy="4358395"/>
          </a:xfrm>
        </p:spPr>
        <p:txBody>
          <a:bodyPr>
            <a:normAutofit/>
          </a:bodyPr>
          <a:lstStyle/>
          <a:p>
            <a:r>
              <a:rPr lang="en-US" sz="2800" dirty="0"/>
              <a:t>After the Mycenaeans came into power, </a:t>
            </a:r>
            <a:r>
              <a:rPr lang="en-US" sz="2800" b="1" u="sng" dirty="0">
                <a:solidFill>
                  <a:srgbClr val="FFFF00"/>
                </a:solidFill>
              </a:rPr>
              <a:t>mainland and island cultures blended</a:t>
            </a:r>
            <a:r>
              <a:rPr lang="en-US" sz="2800" dirty="0"/>
              <a:t>. However, the focus of these cultures moved to the </a:t>
            </a:r>
            <a:r>
              <a:rPr lang="en-US" sz="2800" b="1" u="sng" dirty="0">
                <a:solidFill>
                  <a:srgbClr val="FFFF00"/>
                </a:solidFill>
              </a:rPr>
              <a:t>mainland</a:t>
            </a:r>
            <a:r>
              <a:rPr lang="en-US" sz="2800" dirty="0"/>
              <a:t>, where the city of </a:t>
            </a:r>
            <a:r>
              <a:rPr lang="en-US" sz="2800" b="1" u="sng" dirty="0">
                <a:solidFill>
                  <a:srgbClr val="FFFF00"/>
                </a:solidFill>
              </a:rPr>
              <a:t>Mycenae</a:t>
            </a:r>
            <a:r>
              <a:rPr lang="en-US" sz="2800" dirty="0"/>
              <a:t> was located.</a:t>
            </a:r>
          </a:p>
          <a:p>
            <a:r>
              <a:rPr lang="en-US" sz="2800" dirty="0"/>
              <a:t>At the height of their power, around 1400 B.C., the Mycenaeans </a:t>
            </a:r>
            <a:r>
              <a:rPr lang="en-US" sz="2800" b="1" u="sng" dirty="0">
                <a:solidFill>
                  <a:srgbClr val="FFFF00"/>
                </a:solidFill>
              </a:rPr>
              <a:t>controlled</a:t>
            </a:r>
            <a:r>
              <a:rPr lang="en-US" sz="2800" dirty="0"/>
              <a:t> the </a:t>
            </a:r>
            <a:r>
              <a:rPr lang="en-US" sz="2800" b="1" u="sng" dirty="0">
                <a:solidFill>
                  <a:srgbClr val="FFFF00"/>
                </a:solidFill>
              </a:rPr>
              <a:t>Aegean Sea </a:t>
            </a:r>
            <a:r>
              <a:rPr lang="en-US" sz="2800" dirty="0"/>
              <a:t>and </a:t>
            </a:r>
            <a:r>
              <a:rPr lang="en-US" sz="2800" b="1" u="sng" dirty="0">
                <a:solidFill>
                  <a:srgbClr val="FFFF00"/>
                </a:solidFill>
              </a:rPr>
              <a:t>parts</a:t>
            </a:r>
            <a:r>
              <a:rPr lang="en-US" sz="2800" dirty="0"/>
              <a:t> of the </a:t>
            </a:r>
            <a:r>
              <a:rPr lang="en-US" sz="2800" b="1" u="sng" dirty="0">
                <a:solidFill>
                  <a:srgbClr val="FFFF00"/>
                </a:solidFill>
              </a:rPr>
              <a:t>Mediterranean Sea.</a:t>
            </a:r>
          </a:p>
          <a:p>
            <a:r>
              <a:rPr lang="en-US" sz="2800" dirty="0"/>
              <a:t>The </a:t>
            </a:r>
            <a:r>
              <a:rPr lang="en-US" sz="2800" b="1" u="sng" dirty="0">
                <a:solidFill>
                  <a:srgbClr val="FFFF00"/>
                </a:solidFill>
              </a:rPr>
              <a:t>Minoans</a:t>
            </a:r>
            <a:r>
              <a:rPr lang="en-US" sz="2800" dirty="0"/>
              <a:t> had gained much of their power through </a:t>
            </a:r>
            <a:r>
              <a:rPr lang="en-US" sz="2800" b="1" u="sng" dirty="0">
                <a:solidFill>
                  <a:srgbClr val="FFFF00"/>
                </a:solidFill>
              </a:rPr>
              <a:t>trade</a:t>
            </a:r>
            <a:r>
              <a:rPr lang="en-US" sz="2800" dirty="0"/>
              <a:t>. Although the </a:t>
            </a:r>
            <a:r>
              <a:rPr lang="en-US" sz="2800" b="1" u="sng" dirty="0">
                <a:solidFill>
                  <a:srgbClr val="FFFF00"/>
                </a:solidFill>
              </a:rPr>
              <a:t>Mycenaeans</a:t>
            </a:r>
            <a:r>
              <a:rPr lang="en-US" sz="2800" dirty="0"/>
              <a:t> traded widely, they relied upon </a:t>
            </a:r>
            <a:r>
              <a:rPr lang="en-US" sz="2800" b="1" u="sng" dirty="0">
                <a:solidFill>
                  <a:srgbClr val="FFFF00"/>
                </a:solidFill>
              </a:rPr>
              <a:t>conquest</a:t>
            </a:r>
            <a:r>
              <a:rPr lang="en-US" sz="2800" dirty="0"/>
              <a:t> to spread their </a:t>
            </a:r>
            <a:r>
              <a:rPr lang="en-US" sz="2800" b="1" u="sng" dirty="0">
                <a:solidFill>
                  <a:srgbClr val="FFFF00"/>
                </a:solidFill>
              </a:rPr>
              <a:t>power</a:t>
            </a:r>
            <a:r>
              <a:rPr lang="en-US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31E7A-1AEA-E347-A14D-B6791B486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30" y="0"/>
            <a:ext cx="5093368" cy="22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4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E679-8D27-DF41-94C3-3D82E348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Trojan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41302-BEE0-2140-83A0-75DDEF0EC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19" y="2222287"/>
            <a:ext cx="8640081" cy="441835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Greek myth tells the story of the </a:t>
            </a:r>
            <a:r>
              <a:rPr lang="en-US" sz="2400" b="1" u="sng" dirty="0">
                <a:solidFill>
                  <a:srgbClr val="FFFF00"/>
                </a:solidFill>
              </a:rPr>
              <a:t>Trojan War</a:t>
            </a:r>
            <a:r>
              <a:rPr lang="en-US" sz="2400" dirty="0"/>
              <a:t>, a long struggle between </a:t>
            </a:r>
            <a:r>
              <a:rPr lang="en-US" sz="2400" b="1" u="sng" dirty="0">
                <a:solidFill>
                  <a:srgbClr val="FFFF00"/>
                </a:solidFill>
              </a:rPr>
              <a:t>Greece</a:t>
            </a:r>
            <a:r>
              <a:rPr lang="en-US" sz="2400" dirty="0"/>
              <a:t> and the city of </a:t>
            </a:r>
            <a:r>
              <a:rPr lang="en-US" sz="2400" b="1" u="sng" dirty="0">
                <a:solidFill>
                  <a:srgbClr val="FFFF00"/>
                </a:solidFill>
              </a:rPr>
              <a:t>Troy</a:t>
            </a:r>
            <a:r>
              <a:rPr lang="en-US" sz="2400" dirty="0"/>
              <a:t>. It’s possible that </a:t>
            </a:r>
            <a:r>
              <a:rPr lang="en-US" sz="2400" b="1" u="sng" dirty="0">
                <a:solidFill>
                  <a:srgbClr val="FFFF00"/>
                </a:solidFill>
              </a:rPr>
              <a:t>Mycenaean warriors </a:t>
            </a:r>
            <a:r>
              <a:rPr lang="en-US" sz="2400" dirty="0"/>
              <a:t>inspired this </a:t>
            </a:r>
            <a:r>
              <a:rPr lang="en-US" sz="2400" b="1" u="sng" dirty="0">
                <a:solidFill>
                  <a:srgbClr val="FFFF00"/>
                </a:solidFill>
              </a:rPr>
              <a:t>legend</a:t>
            </a:r>
            <a:r>
              <a:rPr lang="en-US" sz="2400" dirty="0"/>
              <a:t>.</a:t>
            </a:r>
          </a:p>
          <a:p>
            <a:r>
              <a:rPr lang="en-US" sz="2400" dirty="0"/>
              <a:t>According to the </a:t>
            </a:r>
            <a:r>
              <a:rPr lang="en-US" sz="2400" b="1" u="sng" dirty="0">
                <a:solidFill>
                  <a:srgbClr val="FFFF00"/>
                </a:solidFill>
              </a:rPr>
              <a:t>myths</a:t>
            </a:r>
            <a:r>
              <a:rPr lang="en-US" sz="2400" dirty="0"/>
              <a:t>, the Greeks conquered Troy by using a trick- </a:t>
            </a:r>
            <a:r>
              <a:rPr lang="en-US" sz="2400" b="1" u="sng" dirty="0">
                <a:solidFill>
                  <a:srgbClr val="FFFF00"/>
                </a:solidFill>
              </a:rPr>
              <a:t>the Trojan Horse. </a:t>
            </a:r>
          </a:p>
          <a:p>
            <a:pPr lvl="1"/>
            <a:r>
              <a:rPr lang="en-US" sz="2400" dirty="0"/>
              <a:t>Greek warriors </a:t>
            </a:r>
            <a:r>
              <a:rPr lang="en-US" sz="2400" b="1" u="sng" dirty="0">
                <a:solidFill>
                  <a:srgbClr val="FFFF00"/>
                </a:solidFill>
              </a:rPr>
              <a:t>hid</a:t>
            </a:r>
            <a:r>
              <a:rPr lang="en-US" sz="2400" dirty="0"/>
              <a:t> inside a </a:t>
            </a:r>
            <a:r>
              <a:rPr lang="en-US" sz="2400" b="1" u="sng" dirty="0">
                <a:solidFill>
                  <a:srgbClr val="FFFF00"/>
                </a:solidFill>
              </a:rPr>
              <a:t>huge wooden horse</a:t>
            </a:r>
            <a:r>
              <a:rPr lang="en-US" sz="2400" dirty="0"/>
              <a:t>. The horse was rolled to the </a:t>
            </a:r>
            <a:r>
              <a:rPr lang="en-US" sz="2400" b="1" u="sng" dirty="0">
                <a:solidFill>
                  <a:srgbClr val="FFFF00"/>
                </a:solidFill>
              </a:rPr>
              <a:t>city gates</a:t>
            </a:r>
            <a:r>
              <a:rPr lang="en-US" sz="2400" dirty="0"/>
              <a:t>. Thinking it was a gift, the Trojans brought the horse into their city. During the </a:t>
            </a:r>
            <a:r>
              <a:rPr lang="en-US" sz="2400" b="1" u="sng" dirty="0">
                <a:solidFill>
                  <a:srgbClr val="FFFF00"/>
                </a:solidFill>
              </a:rPr>
              <a:t>night</a:t>
            </a:r>
            <a:r>
              <a:rPr lang="en-US" sz="2400" dirty="0"/>
              <a:t>, the Greek soldiers climbed out of the horse and let the rest of the </a:t>
            </a:r>
            <a:r>
              <a:rPr lang="en-US" sz="2400" b="1" u="sng" dirty="0">
                <a:solidFill>
                  <a:srgbClr val="FFFF00"/>
                </a:solidFill>
              </a:rPr>
              <a:t>army into Troy.</a:t>
            </a:r>
          </a:p>
          <a:p>
            <a:pPr lvl="1"/>
            <a:r>
              <a:rPr lang="en-US" sz="2400" dirty="0"/>
              <a:t>The Greeks </a:t>
            </a:r>
            <a:r>
              <a:rPr lang="en-US" sz="2400" b="1" u="sng" dirty="0">
                <a:solidFill>
                  <a:srgbClr val="FFFF00"/>
                </a:solidFill>
              </a:rPr>
              <a:t>burned</a:t>
            </a:r>
            <a:r>
              <a:rPr lang="en-US" sz="2400" dirty="0"/>
              <a:t> and </a:t>
            </a:r>
            <a:r>
              <a:rPr lang="en-US" sz="2400" b="1" u="sng" dirty="0">
                <a:solidFill>
                  <a:srgbClr val="FFFF00"/>
                </a:solidFill>
              </a:rPr>
              <a:t>looted</a:t>
            </a:r>
            <a:r>
              <a:rPr lang="en-US" sz="2400" dirty="0"/>
              <a:t> Troy and then returned home.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9E0AD-0ADB-2B4A-8023-951F6F435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8" y="2689735"/>
            <a:ext cx="3578657" cy="358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FBE0-F7C3-0445-A5C1-1D699E20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Trojan War,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D66C-890A-4B4F-A94D-6FFCD6D37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5" y="2222287"/>
            <a:ext cx="10908591" cy="437338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Two </a:t>
            </a:r>
            <a:r>
              <a:rPr lang="en-US" sz="2400" b="1" u="sng" dirty="0">
                <a:solidFill>
                  <a:srgbClr val="FFFF00"/>
                </a:solidFill>
              </a:rPr>
              <a:t>epics</a:t>
            </a:r>
            <a:r>
              <a:rPr lang="en-US" sz="2400" dirty="0"/>
              <a:t>, or long story-telling poems, about the Trojan War </a:t>
            </a:r>
            <a:br>
              <a:rPr lang="en-US" sz="2400" dirty="0"/>
            </a:br>
            <a:r>
              <a:rPr lang="en-US" sz="2400" dirty="0"/>
              <a:t>survive today.</a:t>
            </a:r>
          </a:p>
          <a:p>
            <a:pPr lvl="1"/>
            <a:r>
              <a:rPr lang="en-US" sz="2200" b="1" u="sng" dirty="0">
                <a:solidFill>
                  <a:srgbClr val="FFFF00"/>
                </a:solidFill>
              </a:rPr>
              <a:t>Iliad</a:t>
            </a:r>
          </a:p>
          <a:p>
            <a:pPr lvl="1"/>
            <a:r>
              <a:rPr lang="en-US" sz="2200" b="1" u="sng" dirty="0">
                <a:solidFill>
                  <a:srgbClr val="FFFF00"/>
                </a:solidFill>
              </a:rPr>
              <a:t>Odyssey</a:t>
            </a:r>
          </a:p>
          <a:p>
            <a:pPr lvl="2"/>
            <a:r>
              <a:rPr lang="en-US" sz="2200" dirty="0"/>
              <a:t>These poems are credited to a poet called </a:t>
            </a:r>
            <a:r>
              <a:rPr lang="en-US" sz="2200" b="1" u="sng" dirty="0">
                <a:solidFill>
                  <a:srgbClr val="FFFF00"/>
                </a:solidFill>
              </a:rPr>
              <a:t>Homer</a:t>
            </a:r>
            <a:r>
              <a:rPr lang="en-US" sz="2200" dirty="0"/>
              <a:t>.</a:t>
            </a:r>
          </a:p>
          <a:p>
            <a:r>
              <a:rPr lang="en-US" sz="2400" dirty="0"/>
              <a:t>These poems were </a:t>
            </a:r>
            <a:r>
              <a:rPr lang="en-US" sz="2400" b="1" u="sng" dirty="0">
                <a:solidFill>
                  <a:srgbClr val="FFFF00"/>
                </a:solidFill>
              </a:rPr>
              <a:t>important</a:t>
            </a:r>
            <a:r>
              <a:rPr lang="en-US" sz="2400" dirty="0"/>
              <a:t> to the </a:t>
            </a:r>
            <a:r>
              <a:rPr lang="en-US" sz="2400" b="1" u="sng" dirty="0">
                <a:solidFill>
                  <a:srgbClr val="FFFF00"/>
                </a:solidFill>
              </a:rPr>
              <a:t>Greeks</a:t>
            </a:r>
            <a:r>
              <a:rPr lang="en-US" sz="2400" dirty="0"/>
              <a:t>. They taught them </a:t>
            </a:r>
            <a:r>
              <a:rPr lang="en-US" sz="2400" b="1" u="sng" dirty="0">
                <a:solidFill>
                  <a:srgbClr val="FFFF00"/>
                </a:solidFill>
              </a:rPr>
              <a:t>what their gods were like</a:t>
            </a:r>
            <a:r>
              <a:rPr lang="en-US" sz="2400" dirty="0"/>
              <a:t> and </a:t>
            </a:r>
            <a:r>
              <a:rPr lang="en-US" sz="2400" b="1" u="sng" dirty="0">
                <a:solidFill>
                  <a:srgbClr val="FFFF00"/>
                </a:solidFill>
              </a:rPr>
              <a:t>how the noblest of their heroes behaved.</a:t>
            </a:r>
          </a:p>
          <a:p>
            <a:pPr lvl="1"/>
            <a:r>
              <a:rPr lang="en-US" sz="2200" dirty="0"/>
              <a:t>Today, people think these poems came from stories memorized by several poets and passed down by </a:t>
            </a:r>
            <a:r>
              <a:rPr lang="en-US" sz="2200" b="1" u="sng" dirty="0">
                <a:solidFill>
                  <a:srgbClr val="FFFF00"/>
                </a:solidFill>
              </a:rPr>
              <a:t>word of mouth </a:t>
            </a:r>
            <a:r>
              <a:rPr lang="en-US" sz="2200" dirty="0"/>
              <a:t>through </a:t>
            </a:r>
            <a:r>
              <a:rPr lang="en-US" sz="2200" b="1" u="sng" dirty="0">
                <a:solidFill>
                  <a:srgbClr val="FFFF00"/>
                </a:solidFill>
              </a:rPr>
              <a:t>many generations.</a:t>
            </a:r>
          </a:p>
          <a:p>
            <a:r>
              <a:rPr lang="en-US" sz="2400" dirty="0"/>
              <a:t>Most historians agree that the Trojan War did not happen exactly as Homer described it.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9F0C5-C9C9-1546-919E-0C29103E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441" y="-8848"/>
            <a:ext cx="2511116" cy="384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63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124</TotalTime>
  <Words>991</Words>
  <Application>Microsoft Macintosh PowerPoint</Application>
  <PresentationFormat>Widescreen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2</vt:lpstr>
      <vt:lpstr>Quotable</vt:lpstr>
      <vt:lpstr>Chapter 6: The Rise of Ancient Greece</vt:lpstr>
      <vt:lpstr>Chapter 6, Section 1: “The Rise of Greek Civilization”</vt:lpstr>
      <vt:lpstr>Chapter 6, Section 1: “The Rise of Greek Civilization”</vt:lpstr>
      <vt:lpstr>Greece’s Geographic Setting</vt:lpstr>
      <vt:lpstr>PowerPoint Presentation</vt:lpstr>
      <vt:lpstr>Minoan Civilization</vt:lpstr>
      <vt:lpstr>The Mycenaeans</vt:lpstr>
      <vt:lpstr>The Trojan War</vt:lpstr>
      <vt:lpstr>The Trojan War, Continued</vt:lpstr>
      <vt:lpstr>The Dark Ages of Greece</vt:lpstr>
      <vt:lpstr>City-States Develop</vt:lpstr>
      <vt:lpstr>A New Type of Ruler</vt:lpstr>
      <vt:lpstr>Democracy in Greece</vt:lpstr>
      <vt:lpstr>Democracy in Greece, Continued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The Rise of Ancient Greece</dc:title>
  <dc:creator>Borho, Michelle</dc:creator>
  <cp:lastModifiedBy>Coleman, DeShenia</cp:lastModifiedBy>
  <cp:revision>18</cp:revision>
  <dcterms:created xsi:type="dcterms:W3CDTF">2019-01-07T14:43:18Z</dcterms:created>
  <dcterms:modified xsi:type="dcterms:W3CDTF">2019-01-09T20:07:27Z</dcterms:modified>
</cp:coreProperties>
</file>