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94687"/>
  </p:normalViewPr>
  <p:slideViewPr>
    <p:cSldViewPr snapToGrid="0" snapToObjects="1">
      <p:cViewPr varScale="1">
        <p:scale>
          <a:sx n="85" d="100"/>
          <a:sy n="85" d="100"/>
        </p:scale>
        <p:origin x="19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9AF1D-E787-0A42-A867-37358FBA8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5, Sections 3-4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D31D5-4C49-2D46-9DF2-E433CCA854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Section 3: </a:t>
            </a:r>
            <a:r>
              <a:rPr lang="en-US" sz="2800" dirty="0"/>
              <a:t>Warring Kingdoms Unite</a:t>
            </a:r>
          </a:p>
          <a:p>
            <a:r>
              <a:rPr lang="en-US" sz="2800" b="1" dirty="0"/>
              <a:t>Section 4: </a:t>
            </a:r>
            <a:r>
              <a:rPr lang="en-US" sz="2800" dirty="0"/>
              <a:t>Achievements of Ancient China</a:t>
            </a:r>
          </a:p>
        </p:txBody>
      </p:sp>
    </p:spTree>
    <p:extLst>
      <p:ext uri="{BB962C8B-B14F-4D97-AF65-F5344CB8AC3E}">
        <p14:creationId xmlns:p14="http://schemas.microsoft.com/office/powerpoint/2010/main" val="865948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9A6B-FF65-BD4A-94D7-D20C9E12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End of a Dynasty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4777A-440E-DC45-BB20-429E63D12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98" y="3258684"/>
            <a:ext cx="11221869" cy="359931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Shi Huangdi’s death in 210 B.C. was followed by four years of </a:t>
            </a:r>
            <a:r>
              <a:rPr lang="en-US" sz="3600" b="1" u="sng" dirty="0">
                <a:solidFill>
                  <a:srgbClr val="FFFF00"/>
                </a:solidFill>
              </a:rPr>
              <a:t>chaos</a:t>
            </a:r>
            <a:r>
              <a:rPr lang="en-US" sz="3600" dirty="0"/>
              <a:t> and </a:t>
            </a:r>
            <a:r>
              <a:rPr lang="en-US" sz="3600" b="1" u="sng" dirty="0">
                <a:solidFill>
                  <a:srgbClr val="FFFF00"/>
                </a:solidFill>
              </a:rPr>
              <a:t>civil war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that ended in the murder of his son.</a:t>
            </a:r>
          </a:p>
          <a:p>
            <a:pPr lvl="1"/>
            <a:r>
              <a:rPr lang="en-US" sz="3600" dirty="0"/>
              <a:t>Power then passed to Shi Huangdi’s grandson, but he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b="1" u="sng" dirty="0">
                <a:solidFill>
                  <a:srgbClr val="FFFF00"/>
                </a:solidFill>
              </a:rPr>
              <a:t>could not hold China together.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Rebellions broke out.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DF69C4-E3C5-3B41-91D8-4B4855C7D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231" y="0"/>
            <a:ext cx="6103182" cy="27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7D7E-BCBA-8945-9244-B419EFE12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Han Dynasty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B83A-9C75-304E-A58E-B3E6F7D8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31" y="2068643"/>
            <a:ext cx="11977141" cy="464695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200" dirty="0"/>
              <a:t>One of the rebels who helped overthrow the Qin dynasty was a talented ruler named </a:t>
            </a:r>
            <a:r>
              <a:rPr lang="en-US" sz="3200" b="1" u="sng" dirty="0">
                <a:solidFill>
                  <a:srgbClr val="FFFF00"/>
                </a:solidFill>
              </a:rPr>
              <a:t>Liu Bang.</a:t>
            </a:r>
            <a:r>
              <a:rPr lang="en-US" sz="3200" dirty="0"/>
              <a:t> By 202 B.C., Liu Bang won out over his rivals and </a:t>
            </a:r>
            <a:r>
              <a:rPr lang="en-US" sz="3200" b="1" u="sng" dirty="0">
                <a:solidFill>
                  <a:srgbClr val="FFFF00"/>
                </a:solidFill>
              </a:rPr>
              <a:t>became emperor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of China.</a:t>
            </a:r>
          </a:p>
          <a:p>
            <a:pPr lvl="0"/>
            <a:r>
              <a:rPr lang="en-US" sz="3200" dirty="0"/>
              <a:t>Liu Bang became the first emperor of a new dynasty: </a:t>
            </a:r>
            <a:r>
              <a:rPr lang="en-US" sz="3200" b="1" u="sng" dirty="0">
                <a:solidFill>
                  <a:srgbClr val="FFFF00"/>
                </a:solidFill>
              </a:rPr>
              <a:t>The Han</a:t>
            </a:r>
            <a:r>
              <a:rPr lang="en-US" sz="3200" dirty="0"/>
              <a:t>. Liu Bang </a:t>
            </a:r>
            <a:r>
              <a:rPr lang="en-US" sz="3200" b="1" u="sng" dirty="0">
                <a:solidFill>
                  <a:srgbClr val="FFFF00"/>
                </a:solidFill>
              </a:rPr>
              <a:t>created a stable government</a:t>
            </a:r>
            <a:r>
              <a:rPr lang="en-US" sz="3200" dirty="0"/>
              <a:t>, but one that was </a:t>
            </a:r>
            <a:r>
              <a:rPr lang="en-US" sz="3200" b="1" u="sng" dirty="0">
                <a:solidFill>
                  <a:srgbClr val="FFFF00"/>
                </a:solidFill>
              </a:rPr>
              <a:t>less harsh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than Shi Huangdi’s.</a:t>
            </a:r>
          </a:p>
          <a:p>
            <a:pPr lvl="0"/>
            <a:r>
              <a:rPr lang="en-US" sz="3200" b="1" u="sng" dirty="0">
                <a:solidFill>
                  <a:srgbClr val="FFFF00"/>
                </a:solidFill>
              </a:rPr>
              <a:t>Stable governments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were a feature of the Han dynasty, which lasted for about </a:t>
            </a:r>
            <a:r>
              <a:rPr lang="en-US" sz="3200" b="1" u="sng" dirty="0">
                <a:solidFill>
                  <a:srgbClr val="FFFF00"/>
                </a:solidFill>
              </a:rPr>
              <a:t>400 years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Han rulers realized that they needed </a:t>
            </a:r>
            <a:r>
              <a:rPr lang="en-US" sz="3200" b="1" u="sng" dirty="0">
                <a:solidFill>
                  <a:srgbClr val="FFFF00"/>
                </a:solidFill>
              </a:rPr>
              <a:t>educated people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to </a:t>
            </a:r>
            <a:r>
              <a:rPr lang="en-US" sz="3200" b="1" u="sng" dirty="0">
                <a:solidFill>
                  <a:srgbClr val="FFFF00"/>
                </a:solidFill>
              </a:rPr>
              <a:t>work in the government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  <a:r>
              <a:rPr lang="en-US" sz="3200" dirty="0"/>
              <a:t> They set up the </a:t>
            </a:r>
            <a:r>
              <a:rPr lang="en-US" sz="3200" b="1" u="sng" dirty="0">
                <a:solidFill>
                  <a:srgbClr val="FFFF00"/>
                </a:solidFill>
              </a:rPr>
              <a:t>civil service system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based on </a:t>
            </a:r>
            <a:r>
              <a:rPr lang="en-US" sz="3200" b="1" u="sng" dirty="0">
                <a:solidFill>
                  <a:srgbClr val="FFFF00"/>
                </a:solidFill>
              </a:rPr>
              <a:t>Confucianism</a:t>
            </a:r>
            <a:r>
              <a:rPr lang="en-US" sz="3200" dirty="0"/>
              <a:t> to meet that need.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EA834-4C92-F34C-B917-273FC3427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222" y="14990"/>
            <a:ext cx="1766342" cy="19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CDC05-E368-4E47-9711-F3326E27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Wudi</a:t>
            </a:r>
            <a:r>
              <a:rPr lang="en-US" sz="4000" dirty="0"/>
              <a:t>: The Warrior Emperor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8D8C8-16A3-454F-AB07-71CEEC5DF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2" y="2278503"/>
            <a:ext cx="8319922" cy="4909279"/>
          </a:xfrm>
        </p:spPr>
        <p:txBody>
          <a:bodyPr>
            <a:normAutofit/>
          </a:bodyPr>
          <a:lstStyle/>
          <a:p>
            <a:pPr lvl="0"/>
            <a:r>
              <a:rPr lang="en-US" sz="3300" dirty="0"/>
              <a:t>In 140 B.C., Liu Bang’s great-grandson, </a:t>
            </a:r>
            <a:r>
              <a:rPr lang="en-US" sz="3300" b="1" u="sng" dirty="0" err="1">
                <a:solidFill>
                  <a:srgbClr val="FFFF00"/>
                </a:solidFill>
              </a:rPr>
              <a:t>Wudi</a:t>
            </a:r>
            <a:r>
              <a:rPr lang="en-US" sz="3300" dirty="0"/>
              <a:t>, came to power. Under </a:t>
            </a:r>
            <a:r>
              <a:rPr lang="en-US" sz="3300" dirty="0" err="1"/>
              <a:t>Wudi</a:t>
            </a:r>
            <a:r>
              <a:rPr lang="en-US" sz="3300" dirty="0"/>
              <a:t>, the Han dynasty </a:t>
            </a:r>
            <a:r>
              <a:rPr lang="en-US" sz="3300" b="1" u="sng" dirty="0">
                <a:solidFill>
                  <a:srgbClr val="FFFF00"/>
                </a:solidFill>
              </a:rPr>
              <a:t>reached its greatest power</a:t>
            </a:r>
            <a:r>
              <a:rPr lang="en-US" sz="3300" b="1" dirty="0">
                <a:solidFill>
                  <a:srgbClr val="FFFF00"/>
                </a:solidFill>
              </a:rPr>
              <a:t>.</a:t>
            </a:r>
          </a:p>
          <a:p>
            <a:pPr lvl="0"/>
            <a:r>
              <a:rPr lang="en-US" sz="3300" dirty="0" err="1"/>
              <a:t>Wudi’s</a:t>
            </a:r>
            <a:r>
              <a:rPr lang="en-US" sz="3300" dirty="0"/>
              <a:t> main interests were </a:t>
            </a:r>
            <a:r>
              <a:rPr lang="en-US" sz="3300" b="1" u="sng" dirty="0">
                <a:solidFill>
                  <a:srgbClr val="FFFF00"/>
                </a:solidFill>
              </a:rPr>
              <a:t>war</a:t>
            </a:r>
            <a:r>
              <a:rPr lang="en-US" sz="3300" dirty="0"/>
              <a:t> and </a:t>
            </a:r>
            <a:r>
              <a:rPr lang="en-US" sz="3300" b="1" u="sng" dirty="0">
                <a:solidFill>
                  <a:srgbClr val="FFFF00"/>
                </a:solidFill>
              </a:rPr>
              <a:t>military matters</a:t>
            </a:r>
            <a:r>
              <a:rPr lang="en-US" sz="3300" b="1" dirty="0">
                <a:solidFill>
                  <a:srgbClr val="FFFF00"/>
                </a:solidFill>
              </a:rPr>
              <a:t>. </a:t>
            </a:r>
            <a:r>
              <a:rPr lang="en-US" sz="3300" dirty="0"/>
              <a:t>In fact, his name means </a:t>
            </a:r>
            <a:r>
              <a:rPr lang="en-US" sz="3300" b="1" dirty="0">
                <a:solidFill>
                  <a:srgbClr val="FFFF00"/>
                </a:solidFill>
              </a:rPr>
              <a:t>“</a:t>
            </a:r>
            <a:r>
              <a:rPr lang="en-US" sz="3300" b="1" u="sng" dirty="0">
                <a:solidFill>
                  <a:srgbClr val="FFFF00"/>
                </a:solidFill>
              </a:rPr>
              <a:t>Warrior Emperor</a:t>
            </a:r>
            <a:r>
              <a:rPr lang="en-US" sz="3300" b="1" dirty="0">
                <a:solidFill>
                  <a:srgbClr val="FFFF00"/>
                </a:solidFill>
              </a:rPr>
              <a:t>.” </a:t>
            </a:r>
            <a:r>
              <a:rPr lang="en-US" sz="3300" dirty="0" err="1"/>
              <a:t>Wudi</a:t>
            </a:r>
            <a:r>
              <a:rPr lang="en-US" sz="3300" dirty="0"/>
              <a:t> also:</a:t>
            </a:r>
          </a:p>
          <a:p>
            <a:pPr lvl="1"/>
            <a:r>
              <a:rPr lang="en-US" sz="3300" b="1" u="sng" dirty="0">
                <a:solidFill>
                  <a:srgbClr val="FFFF00"/>
                </a:solidFill>
              </a:rPr>
              <a:t>Made improvements to the Great Wall</a:t>
            </a:r>
            <a:endParaRPr lang="en-US" sz="3300" b="1" dirty="0">
              <a:solidFill>
                <a:srgbClr val="FFFF00"/>
              </a:solidFill>
            </a:endParaRPr>
          </a:p>
          <a:p>
            <a:pPr lvl="1"/>
            <a:r>
              <a:rPr lang="en-US" sz="3300" b="1" u="sng" dirty="0">
                <a:solidFill>
                  <a:srgbClr val="FFFF00"/>
                </a:solidFill>
              </a:rPr>
              <a:t>Strengthened the army</a:t>
            </a:r>
            <a:r>
              <a:rPr lang="en-US" sz="33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188EE-C006-C649-9EEA-D0221AE0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374" y="1948721"/>
            <a:ext cx="3617626" cy="49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71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8A4F-2A42-F54F-B967-A74E3F23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End of the Han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952E5-8B89-3B49-B74B-437C78BA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2" y="2038662"/>
            <a:ext cx="11887199" cy="3897527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The great emperor </a:t>
            </a:r>
            <a:r>
              <a:rPr lang="en-US" sz="2800" dirty="0" err="1"/>
              <a:t>Wudi</a:t>
            </a:r>
            <a:r>
              <a:rPr lang="en-US" sz="2800" dirty="0"/>
              <a:t> died in 87 B.C. China’s stability and prosperity continued under later Han emperors. Over time, </a:t>
            </a:r>
            <a:r>
              <a:rPr lang="en-US" sz="2800" b="1" u="sng" dirty="0">
                <a:solidFill>
                  <a:srgbClr val="FFFF00"/>
                </a:solidFill>
              </a:rPr>
              <a:t>the empire began to weaken.</a:t>
            </a:r>
            <a:endParaRPr lang="en-US" sz="2800" b="1" dirty="0">
              <a:solidFill>
                <a:srgbClr val="FFFF00"/>
              </a:solidFill>
            </a:endParaRPr>
          </a:p>
          <a:p>
            <a:pPr lvl="0"/>
            <a:r>
              <a:rPr lang="en-US" sz="2800" dirty="0"/>
              <a:t>As the rule of emperors weakened, </a:t>
            </a:r>
            <a:r>
              <a:rPr lang="en-US" sz="2800" b="1" u="sng" dirty="0">
                <a:solidFill>
                  <a:srgbClr val="FFFF00"/>
                </a:solidFill>
              </a:rPr>
              <a:t>warlords</a:t>
            </a:r>
            <a:r>
              <a:rPr lang="en-US" sz="2800" dirty="0"/>
              <a:t>, or local leaders of armed groups, </a:t>
            </a:r>
            <a:r>
              <a:rPr lang="en-US" sz="2800" b="1" u="sng" dirty="0">
                <a:solidFill>
                  <a:srgbClr val="FFFF00"/>
                </a:solidFill>
              </a:rPr>
              <a:t>gained power.</a:t>
            </a:r>
            <a:endParaRPr lang="en-US" sz="2800" b="1" dirty="0">
              <a:solidFill>
                <a:srgbClr val="FFFF00"/>
              </a:solidFill>
            </a:endParaRPr>
          </a:p>
          <a:p>
            <a:pPr lvl="1"/>
            <a:r>
              <a:rPr lang="en-US" sz="2800" dirty="0"/>
              <a:t>The last Han emperor was kept in power by one such warlord, named </a:t>
            </a:r>
            <a:r>
              <a:rPr lang="en-US" sz="2800" b="1" u="sng" dirty="0">
                <a:solidFill>
                  <a:srgbClr val="FFFF00"/>
                </a:solidFill>
              </a:rPr>
              <a:t>Cao Pei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en-US" sz="2800" dirty="0"/>
              <a:t>At first, Cao Pei tried to </a:t>
            </a:r>
            <a:r>
              <a:rPr lang="en-US" sz="2800" b="1" u="sng" dirty="0">
                <a:solidFill>
                  <a:srgbClr val="FFFF00"/>
                </a:solidFill>
              </a:rPr>
              <a:t>control the empire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through the emperor. In A.D. 220, he </a:t>
            </a:r>
            <a:r>
              <a:rPr lang="en-US" sz="2800" b="1" u="sng" dirty="0">
                <a:solidFill>
                  <a:srgbClr val="FFFF00"/>
                </a:solidFill>
              </a:rPr>
              <a:t>declared an end</a:t>
            </a:r>
            <a:r>
              <a:rPr lang="en-US" sz="2800" dirty="0"/>
              <a:t> to the Han dynasty.</a:t>
            </a:r>
          </a:p>
          <a:p>
            <a:pPr lvl="1"/>
            <a:r>
              <a:rPr lang="en-US" sz="2800" dirty="0"/>
              <a:t>Cao Pei set up his own </a:t>
            </a:r>
            <a:r>
              <a:rPr lang="en-US" sz="2800" b="1" u="sng" dirty="0">
                <a:solidFill>
                  <a:srgbClr val="FFFF00"/>
                </a:solidFill>
              </a:rPr>
              <a:t>Wei dynasty</a:t>
            </a:r>
            <a:r>
              <a:rPr lang="en-US" sz="2800" b="1" dirty="0">
                <a:solidFill>
                  <a:srgbClr val="FFFF00"/>
                </a:solidFill>
              </a:rPr>
              <a:t>. </a:t>
            </a:r>
            <a:r>
              <a:rPr lang="en-US" sz="2800" dirty="0"/>
              <a:t>It ended after about 50 years, and China </a:t>
            </a:r>
            <a:r>
              <a:rPr lang="en-US" sz="2800" b="1" u="sng" dirty="0">
                <a:solidFill>
                  <a:srgbClr val="FFFF00"/>
                </a:solidFill>
              </a:rPr>
              <a:t>broke up into a number of smaller kingdoms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892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B32F-588B-7647-BD58-01AAB3D7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Section 4: Achievements of Ancient China</a:t>
            </a:r>
          </a:p>
        </p:txBody>
      </p:sp>
    </p:spTree>
    <p:extLst>
      <p:ext uri="{BB962C8B-B14F-4D97-AF65-F5344CB8AC3E}">
        <p14:creationId xmlns:p14="http://schemas.microsoft.com/office/powerpoint/2010/main" val="306184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72CE-10AD-7A4E-A78A-6B42AC7C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Silk Road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5E053-0B1F-9D40-964A-23DC84E3D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4" y="3429000"/>
            <a:ext cx="11932171" cy="3462728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The Emperor </a:t>
            </a:r>
            <a:r>
              <a:rPr lang="en-US" sz="3200" dirty="0" err="1"/>
              <a:t>Wudi’s</a:t>
            </a:r>
            <a:r>
              <a:rPr lang="en-US" sz="3200" dirty="0"/>
              <a:t> conquests in the west brought the Chinese into </a:t>
            </a:r>
            <a:r>
              <a:rPr lang="en-US" sz="3200" b="1" u="sng" dirty="0">
                <a:solidFill>
                  <a:srgbClr val="FFFF00"/>
                </a:solidFill>
              </a:rPr>
              <a:t>contact</a:t>
            </a:r>
            <a:r>
              <a:rPr lang="en-US" sz="3200" dirty="0"/>
              <a:t> with the people of </a:t>
            </a:r>
            <a:r>
              <a:rPr lang="en-US" sz="3200" b="1" u="sng" dirty="0">
                <a:solidFill>
                  <a:srgbClr val="FFFF00"/>
                </a:solidFill>
              </a:rPr>
              <a:t>Central Asia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  <a:r>
              <a:rPr lang="en-US" sz="3200" dirty="0"/>
              <a:t> Trade with these people </a:t>
            </a:r>
            <a:r>
              <a:rPr lang="en-US" sz="3200" b="1" u="sng" dirty="0">
                <a:solidFill>
                  <a:srgbClr val="FFFF00"/>
                </a:solidFill>
              </a:rPr>
              <a:t>introduced</a:t>
            </a:r>
            <a:r>
              <a:rPr lang="en-US" sz="3200" dirty="0"/>
              <a:t> the Chinese to such </a:t>
            </a:r>
            <a:r>
              <a:rPr lang="en-US" sz="3200" b="1" u="sng" dirty="0">
                <a:solidFill>
                  <a:srgbClr val="FFFF00"/>
                </a:solidFill>
              </a:rPr>
              <a:t>new foods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as grapes, walnuts, and garlic. </a:t>
            </a:r>
          </a:p>
          <a:p>
            <a:pPr lvl="1"/>
            <a:r>
              <a:rPr lang="en-US" sz="3200" dirty="0"/>
              <a:t>In turn, Chinese </a:t>
            </a:r>
            <a:r>
              <a:rPr lang="en-US" sz="3200" b="1" u="sng" dirty="0">
                <a:solidFill>
                  <a:srgbClr val="FFFF00"/>
                </a:solidFill>
              </a:rPr>
              <a:t>goods and ideas passed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to the people living to the West. This </a:t>
            </a:r>
            <a:r>
              <a:rPr lang="en-US" sz="3200" b="1" u="sng" dirty="0">
                <a:solidFill>
                  <a:srgbClr val="FFFF00"/>
                </a:solidFill>
              </a:rPr>
              <a:t>exchange of goods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gave rise to a major trade route—</a:t>
            </a:r>
            <a:r>
              <a:rPr lang="en-US" sz="3200" b="1" u="sng" dirty="0">
                <a:solidFill>
                  <a:srgbClr val="FFFF00"/>
                </a:solidFill>
              </a:rPr>
              <a:t>the Silk Road.</a:t>
            </a:r>
            <a:endParaRPr lang="en-US" sz="32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6DACB-520E-1447-9C94-A7840FDBB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53" y="-14991"/>
            <a:ext cx="4886169" cy="32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2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CE-6A3A-CA48-9FA2-7CDF32BE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Connecting Roads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FD625-8FEE-0C41-9ABA-D9F89B013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37" y="3790917"/>
            <a:ext cx="11410514" cy="3599316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The Silk Road was a </a:t>
            </a:r>
            <a:r>
              <a:rPr lang="en-US" sz="3600" b="1" u="sng" dirty="0">
                <a:solidFill>
                  <a:srgbClr val="FFFF00"/>
                </a:solidFill>
              </a:rPr>
              <a:t>series of routes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covering more than </a:t>
            </a:r>
            <a:r>
              <a:rPr lang="en-US" sz="3600" b="1" u="sng" dirty="0">
                <a:solidFill>
                  <a:srgbClr val="FFFF00"/>
                </a:solidFill>
              </a:rPr>
              <a:t>4,000 miles</a:t>
            </a:r>
            <a:r>
              <a:rPr lang="en-US" sz="3600" dirty="0"/>
              <a:t>, a little less than distance from present-day Chicago to Hawaii.</a:t>
            </a:r>
          </a:p>
          <a:p>
            <a:pPr lvl="0"/>
            <a:r>
              <a:rPr lang="en-US" sz="3600" dirty="0"/>
              <a:t>The Silk Road followed a challenging route through </a:t>
            </a:r>
            <a:r>
              <a:rPr lang="en-US" sz="3600" b="1" u="sng" dirty="0">
                <a:solidFill>
                  <a:srgbClr val="FFFF00"/>
                </a:solidFill>
              </a:rPr>
              <a:t>mountainous country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and </a:t>
            </a:r>
            <a:r>
              <a:rPr lang="en-US" sz="3600" b="1" u="sng" dirty="0">
                <a:solidFill>
                  <a:srgbClr val="FFFF00"/>
                </a:solidFill>
              </a:rPr>
              <a:t>desert land.</a:t>
            </a:r>
            <a:endParaRPr lang="en-US" sz="3600" b="1" dirty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435B6-A30A-F04E-8988-AA2F21C8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300" y="0"/>
            <a:ext cx="6954700" cy="3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18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E5B5-5008-7F44-A19F-96D69370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Route for Goods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9F1A-16FD-4E41-AF63-7302B074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1" y="2263513"/>
            <a:ext cx="12072079" cy="4467069"/>
          </a:xfrm>
        </p:spPr>
        <p:txBody>
          <a:bodyPr>
            <a:noAutofit/>
          </a:bodyPr>
          <a:lstStyle/>
          <a:p>
            <a:pPr lvl="0"/>
            <a:r>
              <a:rPr lang="en-US" sz="2700" dirty="0"/>
              <a:t>Few travelers ever journeyed the entire length of the Silk Road. Generally, goods were </a:t>
            </a:r>
            <a:r>
              <a:rPr lang="en-US" sz="2700" b="1" u="sng" dirty="0">
                <a:solidFill>
                  <a:srgbClr val="FFFF00"/>
                </a:solidFill>
              </a:rPr>
              <a:t>passed</a:t>
            </a:r>
            <a:r>
              <a:rPr lang="en-US" sz="2700" dirty="0"/>
              <a:t> from </a:t>
            </a:r>
            <a:r>
              <a:rPr lang="en-US" sz="2700" b="1" u="sng" dirty="0">
                <a:solidFill>
                  <a:srgbClr val="FFFF00"/>
                </a:solidFill>
              </a:rPr>
              <a:t>trader to trader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/>
              <a:t>as they crossed Asia. With each trade along the route, the </a:t>
            </a:r>
            <a:r>
              <a:rPr lang="en-US" sz="2700" b="1" u="sng" dirty="0">
                <a:solidFill>
                  <a:srgbClr val="FFFF00"/>
                </a:solidFill>
              </a:rPr>
              <a:t>price</a:t>
            </a:r>
            <a:r>
              <a:rPr lang="en-US" sz="2700" dirty="0"/>
              <a:t> of the goods </a:t>
            </a:r>
            <a:r>
              <a:rPr lang="en-US" sz="2700" b="1" u="sng" dirty="0">
                <a:solidFill>
                  <a:srgbClr val="FFFF00"/>
                </a:solidFill>
              </a:rPr>
              <a:t>went up. </a:t>
            </a:r>
            <a:r>
              <a:rPr lang="en-US" sz="2700" dirty="0"/>
              <a:t>By the time the </a:t>
            </a:r>
            <a:r>
              <a:rPr lang="en-US" sz="2700" b="1" u="sng" dirty="0">
                <a:solidFill>
                  <a:srgbClr val="FFFF00"/>
                </a:solidFill>
              </a:rPr>
              <a:t>goods arrived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/>
              <a:t>at the </a:t>
            </a:r>
            <a:r>
              <a:rPr lang="en-US" sz="2700" b="1" u="sng" dirty="0">
                <a:solidFill>
                  <a:srgbClr val="FFFF00"/>
                </a:solidFill>
              </a:rPr>
              <a:t>end of their journey</a:t>
            </a:r>
            <a:r>
              <a:rPr lang="en-US" sz="2700" dirty="0"/>
              <a:t>, they were very </a:t>
            </a:r>
            <a:r>
              <a:rPr lang="en-US" sz="2700" b="1" u="sng" dirty="0">
                <a:solidFill>
                  <a:srgbClr val="FFFF00"/>
                </a:solidFill>
              </a:rPr>
              <a:t>expensive</a:t>
            </a:r>
            <a:r>
              <a:rPr lang="en-US" sz="2700" b="1" dirty="0">
                <a:solidFill>
                  <a:srgbClr val="FFFF00"/>
                </a:solidFill>
              </a:rPr>
              <a:t>.</a:t>
            </a:r>
          </a:p>
          <a:p>
            <a:pPr lvl="0"/>
            <a:r>
              <a:rPr lang="en-US" sz="2700" dirty="0"/>
              <a:t>The Silk Road got its name from </a:t>
            </a:r>
            <a:r>
              <a:rPr lang="en-US" sz="2700" b="1" u="sng" dirty="0">
                <a:solidFill>
                  <a:srgbClr val="FFFF00"/>
                </a:solidFill>
              </a:rPr>
              <a:t>silk</a:t>
            </a:r>
            <a:r>
              <a:rPr lang="en-US" sz="2700" dirty="0"/>
              <a:t>, a valuable cloth originally made only in China.</a:t>
            </a:r>
          </a:p>
          <a:p>
            <a:pPr lvl="0"/>
            <a:r>
              <a:rPr lang="en-US" sz="2700" dirty="0"/>
              <a:t>Han farmers developed new methods for raising </a:t>
            </a:r>
            <a:r>
              <a:rPr lang="en-US" sz="2700" b="1" u="sng" dirty="0">
                <a:solidFill>
                  <a:srgbClr val="FFFF00"/>
                </a:solidFill>
              </a:rPr>
              <a:t>silkworms</a:t>
            </a:r>
            <a:r>
              <a:rPr lang="en-US" sz="2700" dirty="0"/>
              <a:t>, the </a:t>
            </a:r>
            <a:r>
              <a:rPr lang="en-US" sz="2700" b="1" u="sng" dirty="0">
                <a:solidFill>
                  <a:srgbClr val="FFFF00"/>
                </a:solidFill>
              </a:rPr>
              <a:t>caterpillars</a:t>
            </a:r>
            <a:r>
              <a:rPr lang="en-US" sz="2700" dirty="0"/>
              <a:t> that </a:t>
            </a:r>
            <a:r>
              <a:rPr lang="en-US" sz="2700" b="1" u="sng" dirty="0">
                <a:solidFill>
                  <a:srgbClr val="FFFF00"/>
                </a:solidFill>
              </a:rPr>
              <a:t>made the silk</a:t>
            </a:r>
            <a:r>
              <a:rPr lang="en-US" sz="2700" dirty="0"/>
              <a:t>. Han workers found new ways to weave and dye the silk. </a:t>
            </a:r>
          </a:p>
          <a:p>
            <a:pPr lvl="1"/>
            <a:r>
              <a:rPr lang="en-US" sz="2700" dirty="0"/>
              <a:t>These methods were closely </a:t>
            </a:r>
            <a:r>
              <a:rPr lang="en-US" sz="2700" b="1" u="sng" dirty="0">
                <a:solidFill>
                  <a:srgbClr val="FFFF00"/>
                </a:solidFill>
              </a:rPr>
              <a:t>guarded secrets</a:t>
            </a:r>
            <a:r>
              <a:rPr lang="en-US" sz="2700" dirty="0"/>
              <a:t>. The </a:t>
            </a:r>
            <a:r>
              <a:rPr lang="en-US" sz="2700" b="1" u="sng" dirty="0">
                <a:solidFill>
                  <a:srgbClr val="FFFF00"/>
                </a:solidFill>
              </a:rPr>
              <a:t>penalty</a:t>
            </a:r>
            <a:r>
              <a:rPr lang="en-US" sz="2700" dirty="0"/>
              <a:t> for </a:t>
            </a:r>
            <a:r>
              <a:rPr lang="en-US" sz="2700" b="1" u="sng" dirty="0">
                <a:solidFill>
                  <a:srgbClr val="FFFF00"/>
                </a:solidFill>
              </a:rPr>
              <a:t>revealing</a:t>
            </a:r>
            <a:r>
              <a:rPr lang="en-US" sz="2700" dirty="0"/>
              <a:t> them was </a:t>
            </a:r>
            <a:r>
              <a:rPr lang="en-US" sz="2700" b="1" u="sng" dirty="0">
                <a:solidFill>
                  <a:srgbClr val="FFFF00"/>
                </a:solidFill>
              </a:rPr>
              <a:t>death</a:t>
            </a:r>
            <a:r>
              <a:rPr lang="en-US" sz="2700" dirty="0"/>
              <a:t>.</a:t>
            </a:r>
          </a:p>
          <a:p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FAF89-0D8C-2C4D-94D4-A9BA9473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908" y="-24967"/>
            <a:ext cx="4332158" cy="217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8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7889-808E-4541-A507-E1B35B21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Route for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52D53-77CF-3640-B460-65B287929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44" y="2636676"/>
            <a:ext cx="8208846" cy="3599316"/>
          </a:xfrm>
        </p:spPr>
        <p:txBody>
          <a:bodyPr>
            <a:normAutofit/>
          </a:bodyPr>
          <a:lstStyle/>
          <a:p>
            <a:pPr lvl="0"/>
            <a:r>
              <a:rPr lang="en-US" sz="3400" dirty="0"/>
              <a:t>More than goods traveled the Silk Road. </a:t>
            </a:r>
            <a:r>
              <a:rPr lang="en-US" sz="3400" b="1" u="sng" dirty="0">
                <a:solidFill>
                  <a:srgbClr val="FFFF00"/>
                </a:solidFill>
              </a:rPr>
              <a:t>New ideas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did, too. </a:t>
            </a:r>
          </a:p>
          <a:p>
            <a:pPr lvl="1"/>
            <a:r>
              <a:rPr lang="en-US" sz="3400" dirty="0"/>
              <a:t>For example, </a:t>
            </a:r>
            <a:r>
              <a:rPr lang="en-US" sz="3400" b="1" u="sng" dirty="0">
                <a:solidFill>
                  <a:srgbClr val="FFFF00"/>
                </a:solidFill>
              </a:rPr>
              <a:t>missionaries from India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traveled to China along a </a:t>
            </a:r>
            <a:r>
              <a:rPr lang="en-US" sz="3400" b="1" u="sng" dirty="0">
                <a:solidFill>
                  <a:srgbClr val="FFFF00"/>
                </a:solidFill>
              </a:rPr>
              <a:t>section of the road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dirty="0"/>
              <a:t>and brought the religion of </a:t>
            </a:r>
            <a:r>
              <a:rPr lang="en-US" sz="3400" b="1" u="sng" dirty="0">
                <a:solidFill>
                  <a:srgbClr val="FFFF00"/>
                </a:solidFill>
              </a:rPr>
              <a:t>Buddhism</a:t>
            </a:r>
            <a:r>
              <a:rPr lang="en-US" sz="3400" dirty="0"/>
              <a:t> with them.</a:t>
            </a:r>
          </a:p>
          <a:p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8E7D5-F0F6-1446-9580-4810039E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391" y="2286084"/>
            <a:ext cx="2958081" cy="39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1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0F4E-17D1-324B-BCA5-E1C43658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Tradition and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A5EF7-9155-264E-A973-BD439B08B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6" y="2505456"/>
            <a:ext cx="5966086" cy="3599316"/>
          </a:xfrm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rgbClr val="FFFF00"/>
                </a:solidFill>
              </a:rPr>
              <a:t>Traditional Chinese ideas</a:t>
            </a:r>
            <a:r>
              <a:rPr lang="en-US" sz="3600" dirty="0"/>
              <a:t> flourished during the </a:t>
            </a:r>
            <a:r>
              <a:rPr lang="en-US" sz="3600" b="1" u="sng" dirty="0">
                <a:solidFill>
                  <a:srgbClr val="FFFF00"/>
                </a:solidFill>
              </a:rPr>
              <a:t>Han</a:t>
            </a:r>
            <a:r>
              <a:rPr lang="en-US" sz="3600" dirty="0"/>
              <a:t> dynasty. People were </a:t>
            </a:r>
            <a:r>
              <a:rPr lang="en-US" sz="3600" b="1" u="sng" dirty="0">
                <a:solidFill>
                  <a:srgbClr val="FFFF00"/>
                </a:solidFill>
              </a:rPr>
              <a:t>encouraged</a:t>
            </a:r>
            <a:r>
              <a:rPr lang="en-US" sz="3600" dirty="0"/>
              <a:t> to return to the </a:t>
            </a:r>
            <a:r>
              <a:rPr lang="en-US" sz="3600" b="1" u="sng" dirty="0">
                <a:solidFill>
                  <a:srgbClr val="FFFF00"/>
                </a:solidFill>
              </a:rPr>
              <a:t>teachings of Confucius.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6FD1D-BDF7-CB4D-BF3B-3C952C42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304" y="2505456"/>
            <a:ext cx="508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15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65FA-1BB2-1F4D-9E59-C5AE9435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Qin Dynasty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9FECA-AF06-2149-B628-629E8259D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03" y="2360951"/>
            <a:ext cx="7185285" cy="449704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b="1" u="sng" dirty="0">
                <a:solidFill>
                  <a:srgbClr val="FFFF00"/>
                </a:solidFill>
              </a:rPr>
              <a:t>Shi Huangdi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was China’s first emperor. He founded the </a:t>
            </a:r>
            <a:r>
              <a:rPr lang="en-US" sz="3200" b="1" u="sng" dirty="0">
                <a:solidFill>
                  <a:srgbClr val="FFFF00"/>
                </a:solidFill>
              </a:rPr>
              <a:t>Qin dynasty</a:t>
            </a:r>
            <a:r>
              <a:rPr lang="en-US" sz="3200" dirty="0"/>
              <a:t> of China.</a:t>
            </a:r>
          </a:p>
          <a:p>
            <a:pPr lvl="0"/>
            <a:r>
              <a:rPr lang="en-US" sz="3200" dirty="0"/>
              <a:t>Shi Huangdi’s dynasty only lasted </a:t>
            </a:r>
            <a:r>
              <a:rPr lang="en-US" sz="3200" b="1" u="sng" dirty="0">
                <a:solidFill>
                  <a:srgbClr val="FFFF00"/>
                </a:solidFill>
              </a:rPr>
              <a:t>two generations</a:t>
            </a:r>
            <a:r>
              <a:rPr lang="en-US" sz="3200" dirty="0"/>
              <a:t>, but that was still a huge accomplishment. Before that time, China was divided into </a:t>
            </a:r>
            <a:r>
              <a:rPr lang="en-US" sz="3200" b="1" u="sng" dirty="0">
                <a:solidFill>
                  <a:srgbClr val="FFFF00"/>
                </a:solidFill>
              </a:rPr>
              <a:t>seven warring kingdoms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  <a:r>
              <a:rPr lang="en-US" sz="3200" dirty="0"/>
              <a:t> Shi Huangdi conquered these kingdoms to </a:t>
            </a:r>
            <a:r>
              <a:rPr lang="en-US" sz="3200" b="1" u="sng" dirty="0">
                <a:solidFill>
                  <a:srgbClr val="FFFF00"/>
                </a:solidFill>
              </a:rPr>
              <a:t>unify China.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6E4E4-98E6-0541-97C0-E91225FE2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2" y="2214798"/>
            <a:ext cx="4468734" cy="44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73D6-1A5B-2B42-B466-78802922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History of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339D4-08CF-D74B-BC3A-0D1EA0C6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80" y="3251273"/>
            <a:ext cx="11955920" cy="4333750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Until the time of the Han dynasty, the Chinese people had </a:t>
            </a:r>
            <a:r>
              <a:rPr lang="en-US" sz="2800" b="1" u="sng" dirty="0">
                <a:solidFill>
                  <a:srgbClr val="FFFF00"/>
                </a:solidFill>
              </a:rPr>
              <a:t>little knowledge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of their </a:t>
            </a:r>
            <a:r>
              <a:rPr lang="en-US" sz="2800" b="1" u="sng" dirty="0">
                <a:solidFill>
                  <a:srgbClr val="FFFF00"/>
                </a:solidFill>
              </a:rPr>
              <a:t>own history</a:t>
            </a:r>
            <a:r>
              <a:rPr lang="en-US" sz="2800" dirty="0"/>
              <a:t>. They only knew </a:t>
            </a:r>
            <a:r>
              <a:rPr lang="en-US" sz="2800" b="1" u="sng" dirty="0">
                <a:solidFill>
                  <a:srgbClr val="FFFF00"/>
                </a:solidFill>
              </a:rPr>
              <a:t>myths</a:t>
            </a:r>
            <a:r>
              <a:rPr lang="en-US" sz="2800" dirty="0"/>
              <a:t> that had been passed down from generation to generation. </a:t>
            </a:r>
          </a:p>
          <a:p>
            <a:pPr lvl="0"/>
            <a:r>
              <a:rPr lang="en-US" sz="2800" dirty="0"/>
              <a:t>The scholar </a:t>
            </a:r>
            <a:r>
              <a:rPr lang="en-US" sz="2800" b="1" u="sng" dirty="0" err="1">
                <a:solidFill>
                  <a:srgbClr val="FFFF00"/>
                </a:solidFill>
              </a:rPr>
              <a:t>Sima</a:t>
            </a:r>
            <a:r>
              <a:rPr lang="en-US" sz="2800" b="1" u="sng" dirty="0">
                <a:solidFill>
                  <a:srgbClr val="FFFF00"/>
                </a:solidFill>
              </a:rPr>
              <a:t> Qian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decided to solve the problem. </a:t>
            </a:r>
            <a:r>
              <a:rPr lang="en-US" sz="2800" dirty="0" err="1"/>
              <a:t>Sima</a:t>
            </a:r>
            <a:r>
              <a:rPr lang="en-US" sz="2800" dirty="0"/>
              <a:t> Qian </a:t>
            </a:r>
            <a:r>
              <a:rPr lang="en-US" sz="2800" b="1" u="sng" dirty="0">
                <a:solidFill>
                  <a:srgbClr val="FFFF00"/>
                </a:solidFill>
              </a:rPr>
              <a:t>spent his life writing a history of China from mythical times to the reign of </a:t>
            </a:r>
            <a:r>
              <a:rPr lang="en-US" sz="2800" b="1" u="sng" dirty="0" err="1">
                <a:solidFill>
                  <a:srgbClr val="FFFF00"/>
                </a:solidFill>
              </a:rPr>
              <a:t>Wudi</a:t>
            </a:r>
            <a:r>
              <a:rPr lang="en-US" sz="2800" b="1" u="sng" dirty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  <a:p>
            <a:pPr lvl="1"/>
            <a:r>
              <a:rPr lang="en-US" sz="2800" dirty="0" err="1"/>
              <a:t>Sima</a:t>
            </a:r>
            <a:r>
              <a:rPr lang="en-US" sz="2800" dirty="0"/>
              <a:t> Qian’s work, called </a:t>
            </a:r>
            <a:r>
              <a:rPr lang="en-US" sz="2800" b="1" i="1" u="sng" dirty="0">
                <a:solidFill>
                  <a:srgbClr val="FFFF00"/>
                </a:solidFill>
              </a:rPr>
              <a:t>Historical Records</a:t>
            </a:r>
            <a:r>
              <a:rPr lang="en-US" sz="2800" dirty="0"/>
              <a:t>, is a major source of information about ancient China.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23F9E-49CC-E64D-8FA0-600EA22E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0"/>
            <a:ext cx="5842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4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B595-D5C5-BE4D-BD73-8509EE52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Han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E4A4D-B60B-F345-8394-28F48D3C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137" y="2610396"/>
            <a:ext cx="7555043" cy="4303770"/>
          </a:xfrm>
        </p:spPr>
        <p:txBody>
          <a:bodyPr>
            <a:normAutofit/>
          </a:bodyPr>
          <a:lstStyle/>
          <a:p>
            <a:r>
              <a:rPr lang="en-US" sz="3600" dirty="0"/>
              <a:t>Because the </a:t>
            </a:r>
            <a:r>
              <a:rPr lang="en-US" sz="3600" b="1" u="sng" dirty="0">
                <a:solidFill>
                  <a:srgbClr val="FFFF00"/>
                </a:solidFill>
              </a:rPr>
              <a:t>Han government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was </a:t>
            </a:r>
            <a:r>
              <a:rPr lang="en-US" sz="3600" b="1" u="sng" dirty="0">
                <a:solidFill>
                  <a:srgbClr val="FFFF00"/>
                </a:solidFill>
              </a:rPr>
              <a:t>stable</a:t>
            </a:r>
            <a:r>
              <a:rPr lang="en-US" sz="3600" dirty="0"/>
              <a:t>, the Chinese could turn their attention to </a:t>
            </a:r>
            <a:r>
              <a:rPr lang="en-US" sz="3600" b="1" u="sng" dirty="0">
                <a:solidFill>
                  <a:srgbClr val="FFFF00"/>
                </a:solidFill>
              </a:rPr>
              <a:t>improving</a:t>
            </a:r>
            <a:r>
              <a:rPr lang="en-US" sz="3600" dirty="0"/>
              <a:t> their society. During the Han dynasty, China became the </a:t>
            </a:r>
            <a:r>
              <a:rPr lang="en-US" sz="3600" b="1" u="sng" dirty="0">
                <a:solidFill>
                  <a:srgbClr val="FFFF00"/>
                </a:solidFill>
              </a:rPr>
              <a:t>most advanced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dirty="0"/>
              <a:t>civilization in the world.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2B244-B9AC-FB44-B348-8B72AB6A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692"/>
            <a:ext cx="4157801" cy="49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54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56F1-75FE-6948-A86A-71419FE4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Advances in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1764-6B19-9547-B31F-E1849E9C9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54951"/>
            <a:ext cx="12192000" cy="3945652"/>
          </a:xfrm>
        </p:spPr>
        <p:txBody>
          <a:bodyPr/>
          <a:lstStyle/>
          <a:p>
            <a:pPr lvl="0"/>
            <a:r>
              <a:rPr lang="en-US" sz="3200" dirty="0"/>
              <a:t>The Chinese made significant </a:t>
            </a:r>
            <a:r>
              <a:rPr lang="en-US" sz="3200" b="1" u="sng" dirty="0">
                <a:solidFill>
                  <a:srgbClr val="FFFF00"/>
                </a:solidFill>
              </a:rPr>
              <a:t>advances</a:t>
            </a:r>
            <a:r>
              <a:rPr lang="en-US" sz="3200" dirty="0"/>
              <a:t> in </a:t>
            </a:r>
            <a:r>
              <a:rPr lang="en-US" sz="3200" b="1" u="sng" dirty="0">
                <a:solidFill>
                  <a:srgbClr val="FFFF00"/>
                </a:solidFill>
              </a:rPr>
              <a:t>farming tools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and </a:t>
            </a:r>
            <a:r>
              <a:rPr lang="en-US" sz="3200" b="1" u="sng" dirty="0">
                <a:solidFill>
                  <a:srgbClr val="FFFF00"/>
                </a:solidFill>
              </a:rPr>
              <a:t>other technologies</a:t>
            </a:r>
            <a:r>
              <a:rPr lang="en-US" sz="3200" dirty="0"/>
              <a:t>. During the Han dynasty, the Chinese invented many practical devices that did not reach Europe until centuries later. </a:t>
            </a:r>
          </a:p>
          <a:p>
            <a:pPr lvl="1"/>
            <a:r>
              <a:rPr lang="en-US" sz="3200" dirty="0"/>
              <a:t>Among these was </a:t>
            </a:r>
            <a:r>
              <a:rPr lang="en-US" sz="3200" b="1" u="sng" dirty="0">
                <a:solidFill>
                  <a:srgbClr val="FFFF00"/>
                </a:solidFill>
              </a:rPr>
              <a:t>paper</a:t>
            </a:r>
            <a:r>
              <a:rPr lang="en-US" sz="3200" dirty="0"/>
              <a:t>—something the world still depends on every day.</a:t>
            </a:r>
          </a:p>
          <a:p>
            <a:pPr lvl="1"/>
            <a:r>
              <a:rPr lang="en-US" sz="3200" dirty="0"/>
              <a:t>The </a:t>
            </a:r>
            <a:r>
              <a:rPr lang="en-US" sz="3200" b="1" u="sng" dirty="0">
                <a:solidFill>
                  <a:srgbClr val="FFFF00"/>
                </a:solidFill>
              </a:rPr>
              <a:t>iron plow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was also an important advancement in technology. It helped farmers break up soil.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B824B-73FE-4646-8A79-AD0A72AF3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00" y="-35380"/>
            <a:ext cx="5835400" cy="25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56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1699-1558-A74B-AB60-B298F1FEC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Invention of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8621-442C-6F4F-BB7C-468EF8F51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813" y="5467663"/>
            <a:ext cx="12192000" cy="3599316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The Han dynasty came to an end in the </a:t>
            </a:r>
            <a:r>
              <a:rPr lang="en-US" sz="2800" b="1" u="sng" dirty="0">
                <a:solidFill>
                  <a:srgbClr val="FFFF00"/>
                </a:solidFill>
              </a:rPr>
              <a:t>A.D. 200s</a:t>
            </a:r>
            <a:r>
              <a:rPr lang="en-US" sz="2800" dirty="0"/>
              <a:t>. But its accomplishments were not forgotten. Today, people in China still call themselves “</a:t>
            </a:r>
            <a:r>
              <a:rPr lang="en-US" sz="2800" b="1" u="sng" dirty="0">
                <a:solidFill>
                  <a:srgbClr val="FFFF00"/>
                </a:solidFill>
              </a:rPr>
              <a:t>the children of Han</a:t>
            </a:r>
            <a:r>
              <a:rPr lang="en-US" sz="2800" dirty="0"/>
              <a:t>.”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C3E6E-56E7-2445-87D0-CDA69952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0" y="1940299"/>
            <a:ext cx="3702164" cy="3351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B2615E-68B7-0D4B-A3CF-6A6C1AA2568E}"/>
              </a:ext>
            </a:extLst>
          </p:cNvPr>
          <p:cNvSpPr txBox="1"/>
          <p:nvPr/>
        </p:nvSpPr>
        <p:spPr>
          <a:xfrm>
            <a:off x="3702164" y="2276913"/>
            <a:ext cx="79897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The </a:t>
            </a:r>
            <a:r>
              <a:rPr lang="en-US" sz="2800" b="1" u="sng" dirty="0">
                <a:solidFill>
                  <a:srgbClr val="FFFF00"/>
                </a:solidFill>
              </a:rPr>
              <a:t>availability of paper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greatly influenced </a:t>
            </a:r>
            <a:r>
              <a:rPr lang="en-US" sz="2800" b="1" u="sng" dirty="0">
                <a:solidFill>
                  <a:srgbClr val="FFFF00"/>
                </a:solidFill>
              </a:rPr>
              <a:t>learning</a:t>
            </a:r>
            <a:r>
              <a:rPr lang="en-US" sz="2800" dirty="0"/>
              <a:t> and the </a:t>
            </a:r>
            <a:r>
              <a:rPr lang="en-US" sz="2800" b="1" u="sng" dirty="0">
                <a:solidFill>
                  <a:srgbClr val="FFFF00"/>
                </a:solidFill>
              </a:rPr>
              <a:t>arts</a:t>
            </a:r>
            <a:r>
              <a:rPr lang="en-US" sz="2800" dirty="0"/>
              <a:t> in China. After several centuries, the use of paper spread across Asia and into Europe.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Eventually, </a:t>
            </a:r>
            <a:r>
              <a:rPr lang="en-US" sz="2800" b="1" u="sng" dirty="0">
                <a:solidFill>
                  <a:srgbClr val="FFFF00"/>
                </a:solidFill>
              </a:rPr>
              <a:t>paper replaced papyrus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from Egypt as the material for scrolls and books.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3BD6-4C6C-3D44-9084-14DCA4A80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China’s First Emperor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6431-8E8D-3441-B802-D4A55567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80" y="2871950"/>
            <a:ext cx="11827239" cy="4093907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Shi Huangdi’s original name was </a:t>
            </a:r>
            <a:r>
              <a:rPr lang="en-US" sz="3200" b="1" u="sng" dirty="0">
                <a:solidFill>
                  <a:srgbClr val="FFFF00"/>
                </a:solidFill>
              </a:rPr>
              <a:t>Zhao Zheng.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He ruled the Qin people, who lived along China’s </a:t>
            </a:r>
            <a:r>
              <a:rPr lang="en-US" sz="3200" b="1" u="sng" dirty="0">
                <a:solidFill>
                  <a:srgbClr val="FFFF00"/>
                </a:solidFill>
              </a:rPr>
              <a:t>western border.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By 221 B.C., Zheng had extended his rule over most of the land that makes up modern-day China.</a:t>
            </a:r>
          </a:p>
          <a:p>
            <a:pPr lvl="0"/>
            <a:r>
              <a:rPr lang="en-US" sz="3200" dirty="0"/>
              <a:t>When Zheng established the Qin dynasty, he took the name Shi Huangdi, meaning </a:t>
            </a:r>
            <a:r>
              <a:rPr lang="en-US" sz="3200" b="1" u="sng" dirty="0">
                <a:solidFill>
                  <a:srgbClr val="FFFF00"/>
                </a:solidFill>
              </a:rPr>
              <a:t>“First Emperor.”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Because Qin is sometimes spelled </a:t>
            </a:r>
            <a:r>
              <a:rPr lang="en-US" sz="3200" i="1" dirty="0"/>
              <a:t>Chin</a:t>
            </a:r>
            <a:r>
              <a:rPr lang="en-US" sz="3200" dirty="0"/>
              <a:t>, the name </a:t>
            </a:r>
            <a:r>
              <a:rPr lang="en-US" sz="3200" b="1" u="sng" dirty="0">
                <a:solidFill>
                  <a:srgbClr val="FFFF00"/>
                </a:solidFill>
              </a:rPr>
              <a:t>China</a:t>
            </a:r>
            <a:r>
              <a:rPr lang="en-US" sz="3200" dirty="0"/>
              <a:t> comes from the </a:t>
            </a:r>
            <a:r>
              <a:rPr lang="en-US" sz="3200" b="1" u="sng" dirty="0">
                <a:solidFill>
                  <a:srgbClr val="FFFF00"/>
                </a:solidFill>
              </a:rPr>
              <a:t>Qin dynasty.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BC5CB-7AE2-554F-B4AB-3266A05C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738" y="-46986"/>
            <a:ext cx="4766872" cy="268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0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1F14A-0E99-6C45-BF1D-EF3A74469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Strengthening the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6921-2053-024D-B7B9-2D84D38F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52788"/>
            <a:ext cx="11857220" cy="3332096"/>
          </a:xfrm>
        </p:spPr>
        <p:txBody>
          <a:bodyPr>
            <a:normAutofit/>
          </a:bodyPr>
          <a:lstStyle/>
          <a:p>
            <a:pPr lvl="0"/>
            <a:r>
              <a:rPr lang="en-US" sz="2700" dirty="0"/>
              <a:t>To protect against </a:t>
            </a:r>
            <a:r>
              <a:rPr lang="en-US" sz="2700" b="1" u="sng" dirty="0">
                <a:solidFill>
                  <a:srgbClr val="FFFF00"/>
                </a:solidFill>
              </a:rPr>
              <a:t>attacks</a:t>
            </a:r>
            <a:r>
              <a:rPr lang="en-US" sz="2700" dirty="0"/>
              <a:t> from the northern border, Shi Huangdi ordered what became the </a:t>
            </a:r>
            <a:r>
              <a:rPr lang="en-US" sz="2700" b="1" u="sng" dirty="0">
                <a:solidFill>
                  <a:srgbClr val="FFFF00"/>
                </a:solidFill>
              </a:rPr>
              <a:t>largest construction project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/>
              <a:t>in Chinese history. It is now called the </a:t>
            </a:r>
            <a:r>
              <a:rPr lang="en-US" sz="2700" b="1" u="sng" dirty="0">
                <a:solidFill>
                  <a:srgbClr val="FFFF00"/>
                </a:solidFill>
              </a:rPr>
              <a:t>Great Wall of China.</a:t>
            </a:r>
            <a:endParaRPr lang="en-US" sz="2700" b="1" dirty="0">
              <a:solidFill>
                <a:srgbClr val="FFFF00"/>
              </a:solidFill>
            </a:endParaRPr>
          </a:p>
          <a:p>
            <a:pPr lvl="1"/>
            <a:r>
              <a:rPr lang="en-US" sz="2700" dirty="0"/>
              <a:t>Previous rulers had built walls along the border. Shi Huangdi decided to </a:t>
            </a:r>
            <a:r>
              <a:rPr lang="en-US" sz="2700" b="1" u="sng" dirty="0">
                <a:solidFill>
                  <a:srgbClr val="FFFF00"/>
                </a:solidFill>
              </a:rPr>
              <a:t>connect them. </a:t>
            </a:r>
            <a:endParaRPr lang="en-US" sz="2700" b="1" dirty="0">
              <a:solidFill>
                <a:srgbClr val="FFFF00"/>
              </a:solidFill>
            </a:endParaRPr>
          </a:p>
          <a:p>
            <a:pPr lvl="1"/>
            <a:r>
              <a:rPr lang="en-US" sz="2700" dirty="0"/>
              <a:t>Shi Huangdi ordered </a:t>
            </a:r>
            <a:r>
              <a:rPr lang="en-US" sz="2700" b="1" u="sng" dirty="0">
                <a:solidFill>
                  <a:srgbClr val="FFFF00"/>
                </a:solidFill>
              </a:rPr>
              <a:t>farmers</a:t>
            </a:r>
            <a:r>
              <a:rPr lang="en-US" sz="2700" dirty="0"/>
              <a:t> from their fields and </a:t>
            </a:r>
            <a:r>
              <a:rPr lang="en-US" sz="2700" b="1" u="sng" dirty="0">
                <a:solidFill>
                  <a:srgbClr val="FFFF00"/>
                </a:solidFill>
              </a:rPr>
              <a:t>merchants</a:t>
            </a:r>
            <a:r>
              <a:rPr lang="en-US" sz="2700" dirty="0"/>
              <a:t> from their stores to form an </a:t>
            </a:r>
            <a:r>
              <a:rPr lang="en-US" sz="2700" b="1" u="sng" dirty="0">
                <a:solidFill>
                  <a:srgbClr val="FFFF00"/>
                </a:solidFill>
              </a:rPr>
              <a:t>army</a:t>
            </a:r>
            <a:r>
              <a:rPr lang="en-US" sz="2700" dirty="0"/>
              <a:t> of hundreds of thousands of workers. The wall took about </a:t>
            </a:r>
            <a:r>
              <a:rPr lang="en-US" sz="2700" b="1" u="sng" dirty="0">
                <a:solidFill>
                  <a:srgbClr val="FFFF00"/>
                </a:solidFill>
              </a:rPr>
              <a:t>ten years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2700" dirty="0"/>
              <a:t>to construct.</a:t>
            </a:r>
          </a:p>
          <a:p>
            <a:endParaRPr lang="en-US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F5DE4-722F-1349-92A0-80AD79CC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751" y="0"/>
            <a:ext cx="5362249" cy="3016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DF1A8-6EB5-0B4C-BCB4-A301157415EA}"/>
              </a:ext>
            </a:extLst>
          </p:cNvPr>
          <p:cNvSpPr txBox="1"/>
          <p:nvPr/>
        </p:nvSpPr>
        <p:spPr>
          <a:xfrm>
            <a:off x="1" y="1969825"/>
            <a:ext cx="6829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/>
              <a:t>Shi Huangdi sought to strengthen China through </a:t>
            </a:r>
            <a:r>
              <a:rPr lang="en-US" sz="2700" b="1" u="sng" dirty="0">
                <a:solidFill>
                  <a:srgbClr val="FFFF00"/>
                </a:solidFill>
              </a:rPr>
              <a:t>strong</a:t>
            </a:r>
            <a:r>
              <a:rPr lang="en-US" sz="2700" dirty="0"/>
              <a:t> and </a:t>
            </a:r>
            <a:r>
              <a:rPr lang="en-US" sz="2700" b="1" u="sng" dirty="0">
                <a:solidFill>
                  <a:srgbClr val="FFFF00"/>
                </a:solidFill>
              </a:rPr>
              <a:t>harsh</a:t>
            </a:r>
            <a:r>
              <a:rPr lang="en-US" sz="2700" dirty="0"/>
              <a:t> rule. One of his first tasks was to protect the new empire from its enemies.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78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1EB2-1704-7C49-A9CB-DAAF7F56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Organizing the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335E6-98EB-B44A-AD7E-F08CE098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93" y="2413001"/>
            <a:ext cx="7357289" cy="4444999"/>
          </a:xfrm>
        </p:spPr>
        <p:txBody>
          <a:bodyPr>
            <a:normAutofit/>
          </a:bodyPr>
          <a:lstStyle/>
          <a:p>
            <a:r>
              <a:rPr lang="en-US" sz="3200" dirty="0"/>
              <a:t>To help put down </a:t>
            </a:r>
            <a:r>
              <a:rPr lang="en-US" sz="3200" b="1" u="sng" dirty="0">
                <a:solidFill>
                  <a:srgbClr val="FFFF00"/>
                </a:solidFill>
              </a:rPr>
              <a:t>rebellions</a:t>
            </a:r>
            <a:r>
              <a:rPr lang="en-US" sz="3200" dirty="0"/>
              <a:t> within the empire, Shi Huangdi put thousands of </a:t>
            </a:r>
            <a:r>
              <a:rPr lang="en-US" sz="3200" b="1" u="sng" dirty="0">
                <a:solidFill>
                  <a:srgbClr val="FFFF00"/>
                </a:solidFill>
              </a:rPr>
              <a:t>farmers</a:t>
            </a:r>
            <a:r>
              <a:rPr lang="en-US" sz="3200" dirty="0"/>
              <a:t> to work </a:t>
            </a:r>
            <a:r>
              <a:rPr lang="en-US" sz="3200" b="1" u="sng" dirty="0">
                <a:solidFill>
                  <a:srgbClr val="FFFF00"/>
                </a:solidFill>
              </a:rPr>
              <a:t>building roads</a:t>
            </a:r>
            <a:r>
              <a:rPr lang="en-US" sz="3200" b="1" dirty="0">
                <a:solidFill>
                  <a:srgbClr val="FFFF00"/>
                </a:solidFill>
              </a:rPr>
              <a:t>. </a:t>
            </a:r>
            <a:r>
              <a:rPr lang="en-US" sz="3200" dirty="0"/>
              <a:t>The new roads enabled his armies to rush to the scene of any uprisings. The emperor </a:t>
            </a:r>
            <a:r>
              <a:rPr lang="en-US" sz="3200" b="1" u="sng" dirty="0">
                <a:solidFill>
                  <a:srgbClr val="FFFF00"/>
                </a:solidFill>
              </a:rPr>
              <a:t>killed</a:t>
            </a:r>
            <a:r>
              <a:rPr lang="en-US" sz="3200" dirty="0"/>
              <a:t> or </a:t>
            </a:r>
            <a:r>
              <a:rPr lang="en-US" sz="3200" b="1" u="sng" dirty="0">
                <a:solidFill>
                  <a:srgbClr val="FFFF00"/>
                </a:solidFill>
              </a:rPr>
              <a:t>imprisoned</a:t>
            </a:r>
            <a:r>
              <a:rPr lang="en-US" sz="3200" dirty="0"/>
              <a:t> any local rulers who opposed him.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1365E-FBBB-CB4B-82E8-4599EE03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944" y="1965571"/>
            <a:ext cx="4487056" cy="489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DB25-90D4-144C-A2F8-6EDFE972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Unifying the Economy and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FF5AB-44C6-0F4A-AD69-5ACC01E89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257" y="2690651"/>
            <a:ext cx="6910466" cy="4287271"/>
          </a:xfrm>
        </p:spPr>
        <p:txBody>
          <a:bodyPr>
            <a:normAutofit/>
          </a:bodyPr>
          <a:lstStyle/>
          <a:p>
            <a:r>
              <a:rPr lang="en-US" sz="4000" dirty="0"/>
              <a:t>Shi Huangdi was not content to unify the government of China. He also wanted the many people of his united kingdom to have </a:t>
            </a:r>
            <a:r>
              <a:rPr lang="en-US" sz="4000" b="1" u="sng" dirty="0">
                <a:solidFill>
                  <a:srgbClr val="FFFF00"/>
                </a:solidFill>
              </a:rPr>
              <a:t>one economy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/>
              <a:t>and </a:t>
            </a:r>
            <a:r>
              <a:rPr lang="en-US" sz="4000" b="1" u="sng" dirty="0">
                <a:solidFill>
                  <a:srgbClr val="FFFF00"/>
                </a:solidFill>
              </a:rPr>
              <a:t>one culture.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0AE4B8-219C-334A-8309-5A396D88F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7" y="2304785"/>
            <a:ext cx="3799987" cy="3799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5294EC-2F23-8C49-8E0B-F9CB310A87D6}"/>
              </a:ext>
            </a:extLst>
          </p:cNvPr>
          <p:cNvSpPr txBox="1"/>
          <p:nvPr/>
        </p:nvSpPr>
        <p:spPr>
          <a:xfrm>
            <a:off x="1253564" y="6149874"/>
            <a:ext cx="202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“Qin” in Chinese</a:t>
            </a:r>
          </a:p>
        </p:txBody>
      </p:sp>
    </p:spTree>
    <p:extLst>
      <p:ext uri="{BB962C8B-B14F-4D97-AF65-F5344CB8AC3E}">
        <p14:creationId xmlns:p14="http://schemas.microsoft.com/office/powerpoint/2010/main" val="628932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E89E-F198-ED4A-8259-EB75B7E8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Economic and Cultural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43110-9015-0348-B342-0377398E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1" y="2053652"/>
            <a:ext cx="7149580" cy="4804348"/>
          </a:xfrm>
        </p:spPr>
        <p:txBody>
          <a:bodyPr/>
          <a:lstStyle/>
          <a:p>
            <a:pPr lvl="0"/>
            <a:r>
              <a:rPr lang="en-US" sz="3200" dirty="0"/>
              <a:t>Shi Huangdi declared that one </a:t>
            </a:r>
            <a:r>
              <a:rPr lang="en-US" sz="3200" b="1" u="sng" dirty="0">
                <a:solidFill>
                  <a:srgbClr val="FFFF00"/>
                </a:solidFill>
              </a:rPr>
              <a:t>currency</a:t>
            </a:r>
            <a:r>
              <a:rPr lang="en-US" sz="3200" dirty="0"/>
              <a:t>, or type of </a:t>
            </a:r>
            <a:r>
              <a:rPr lang="en-US" sz="3200" b="1" u="sng" dirty="0">
                <a:solidFill>
                  <a:srgbClr val="FFFF00"/>
                </a:solidFill>
              </a:rPr>
              <a:t>money</a:t>
            </a:r>
            <a:r>
              <a:rPr lang="en-US" sz="3200" dirty="0"/>
              <a:t>, be used throughout China. A common currency made it easier for</a:t>
            </a:r>
            <a:r>
              <a:rPr lang="en-US" sz="3200" u="sng" dirty="0"/>
              <a:t> </a:t>
            </a:r>
            <a:r>
              <a:rPr lang="en-US" sz="3200" b="1" u="sng" dirty="0">
                <a:solidFill>
                  <a:srgbClr val="FFFF00"/>
                </a:solidFill>
              </a:rPr>
              <a:t>one region</a:t>
            </a:r>
            <a:r>
              <a:rPr lang="en-US" sz="3200" dirty="0"/>
              <a:t> of China to </a:t>
            </a:r>
            <a:r>
              <a:rPr lang="en-US" sz="3200" b="1" u="sng" dirty="0">
                <a:solidFill>
                  <a:srgbClr val="FFFF00"/>
                </a:solidFill>
              </a:rPr>
              <a:t>trade goods with another.</a:t>
            </a:r>
            <a:endParaRPr lang="en-US" sz="3200" b="1" dirty="0">
              <a:solidFill>
                <a:srgbClr val="FFFF00"/>
              </a:solidFill>
            </a:endParaRPr>
          </a:p>
          <a:p>
            <a:pPr lvl="0"/>
            <a:r>
              <a:rPr lang="en-US" sz="3200" dirty="0"/>
              <a:t>Shi Huangdi also ordered the creation of common </a:t>
            </a:r>
            <a:r>
              <a:rPr lang="en-US" sz="3200" b="1" u="sng" dirty="0">
                <a:solidFill>
                  <a:srgbClr val="FFFF00"/>
                </a:solidFill>
              </a:rPr>
              <a:t>weights</a:t>
            </a:r>
            <a:r>
              <a:rPr lang="en-US" sz="3200" dirty="0"/>
              <a:t> and </a:t>
            </a:r>
            <a:r>
              <a:rPr lang="en-US" sz="3200" b="1" u="sng" dirty="0">
                <a:solidFill>
                  <a:srgbClr val="FFFF00"/>
                </a:solidFill>
              </a:rPr>
              <a:t>measures</a:t>
            </a:r>
            <a:r>
              <a:rPr lang="en-US" sz="3200" dirty="0"/>
              <a:t>, an </a:t>
            </a:r>
            <a:r>
              <a:rPr lang="en-US" sz="3200" b="1" u="sng" dirty="0">
                <a:solidFill>
                  <a:srgbClr val="FFFF00"/>
                </a:solidFill>
              </a:rPr>
              <a:t>improved system of writing</a:t>
            </a:r>
            <a:r>
              <a:rPr lang="en-US" sz="3200" dirty="0"/>
              <a:t>, and a </a:t>
            </a:r>
            <a:r>
              <a:rPr lang="en-US" sz="3200" b="1" u="sng" dirty="0">
                <a:solidFill>
                  <a:srgbClr val="FFFF00"/>
                </a:solidFill>
              </a:rPr>
              <a:t>law code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0FBED-7DAE-C148-879A-58ED057D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850" y="2218440"/>
            <a:ext cx="46355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4FD10-F7B5-0349-8E52-34AA57CD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Restricting Freedoms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6F57A-2F21-6744-B001-132701F29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11" y="2098622"/>
            <a:ext cx="11797259" cy="4527029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Shi Huangdi also tried to </a:t>
            </a:r>
            <a:r>
              <a:rPr lang="en-US" sz="3200" b="1" u="sng" dirty="0">
                <a:solidFill>
                  <a:srgbClr val="FFFF00"/>
                </a:solidFill>
              </a:rPr>
              <a:t>control the thoughts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of his people. </a:t>
            </a:r>
          </a:p>
          <a:p>
            <a:pPr lvl="1"/>
            <a:r>
              <a:rPr lang="en-US" sz="3200" dirty="0"/>
              <a:t>In 213 B.C., Shi Huangdi </a:t>
            </a:r>
            <a:r>
              <a:rPr lang="en-US" sz="3200" b="1" u="sng" dirty="0">
                <a:solidFill>
                  <a:srgbClr val="FFFF00"/>
                </a:solidFill>
              </a:rPr>
              <a:t>outlawed the ideas of Confucius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and other important thinkers. Instead, he required that people learn the philosophies of </a:t>
            </a:r>
            <a:r>
              <a:rPr lang="en-US" sz="3200" b="1" u="sng" dirty="0">
                <a:solidFill>
                  <a:srgbClr val="FFFF00"/>
                </a:solidFill>
              </a:rPr>
              <a:t>Qin scholars</a:t>
            </a:r>
            <a:r>
              <a:rPr lang="en-US" sz="3200" dirty="0"/>
              <a:t>.</a:t>
            </a:r>
          </a:p>
          <a:p>
            <a:pPr lvl="0"/>
            <a:r>
              <a:rPr lang="en-US" sz="3200" dirty="0"/>
              <a:t>The Qin dynasty practiced a strict and sometimes brutal form of </a:t>
            </a:r>
            <a:r>
              <a:rPr lang="en-US" sz="3200" b="1" u="sng" dirty="0">
                <a:solidFill>
                  <a:srgbClr val="FFFF00"/>
                </a:solidFill>
              </a:rPr>
              <a:t>legalism</a:t>
            </a:r>
            <a:r>
              <a:rPr lang="en-US" sz="3200" dirty="0"/>
              <a:t>. Shi Huangdi commanded that all </a:t>
            </a:r>
            <a:r>
              <a:rPr lang="en-US" sz="3200" b="1" u="sng" dirty="0">
                <a:solidFill>
                  <a:srgbClr val="FFFF00"/>
                </a:solidFill>
              </a:rPr>
              <a:t>books</a:t>
            </a:r>
            <a:r>
              <a:rPr lang="en-US" sz="3200" dirty="0"/>
              <a:t> in China be </a:t>
            </a:r>
            <a:r>
              <a:rPr lang="en-US" sz="3200" b="1" u="sng" dirty="0">
                <a:solidFill>
                  <a:srgbClr val="FFFF00"/>
                </a:solidFill>
              </a:rPr>
              <a:t>burned</a:t>
            </a:r>
            <a:r>
              <a:rPr lang="en-US" sz="3200" dirty="0"/>
              <a:t> except those about medicine, technology, and farming. Hundreds of scholars </a:t>
            </a:r>
            <a:r>
              <a:rPr lang="en-US" sz="3200" b="1" u="sng" dirty="0">
                <a:solidFill>
                  <a:srgbClr val="FFFF00"/>
                </a:solidFill>
              </a:rPr>
              <a:t>protested</a:t>
            </a:r>
            <a:r>
              <a:rPr lang="en-US" sz="3200" dirty="0"/>
              <a:t> the order. Shi Huangdi </a:t>
            </a:r>
            <a:r>
              <a:rPr lang="en-US" sz="3200" b="1" u="sng" dirty="0">
                <a:solidFill>
                  <a:srgbClr val="FFFF00"/>
                </a:solidFill>
              </a:rPr>
              <a:t>had them all killed</a:t>
            </a:r>
            <a:r>
              <a:rPr lang="en-US" sz="3200" u="sng" dirty="0">
                <a:solidFill>
                  <a:srgbClr val="FFFF00"/>
                </a:solidFill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2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3C346A-553C-3645-A042-5378E46B6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61" y="104930"/>
            <a:ext cx="11300277" cy="56962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D9D2EB-4220-0048-8DEA-E2D17188D2AD}"/>
              </a:ext>
            </a:extLst>
          </p:cNvPr>
          <p:cNvSpPr/>
          <p:nvPr/>
        </p:nvSpPr>
        <p:spPr>
          <a:xfrm>
            <a:off x="445861" y="5811879"/>
            <a:ext cx="112176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</a:rPr>
              <a:t>Above: painting showing burning of books and burying scholars during the Qin Dynasty.</a:t>
            </a:r>
            <a:endParaRPr lang="en-US" sz="2800" b="1" dirty="0">
              <a:latin typeface="Arial" panose="020B0604020202020204" pitchFamily="34" charset="0"/>
            </a:endParaRPr>
          </a:p>
          <a:p>
            <a:pPr algn="ctr"/>
            <a:br>
              <a:rPr lang="en-US" sz="2800" b="1" dirty="0"/>
            </a:b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7791403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50</TotalTime>
  <Words>1463</Words>
  <Application>Microsoft Macintosh PowerPoint</Application>
  <PresentationFormat>Widescreen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Trebuchet MS</vt:lpstr>
      <vt:lpstr>Berlin</vt:lpstr>
      <vt:lpstr>Chapter 5, Sections 3-4</vt:lpstr>
      <vt:lpstr>The Qin Dynasty</vt:lpstr>
      <vt:lpstr>China’s First Emperor</vt:lpstr>
      <vt:lpstr>Strengthening the Empire</vt:lpstr>
      <vt:lpstr>Organizing the Government</vt:lpstr>
      <vt:lpstr>Unifying the Economy and Culture</vt:lpstr>
      <vt:lpstr>Economic and Cultural Improvements</vt:lpstr>
      <vt:lpstr>Restricting Freedoms</vt:lpstr>
      <vt:lpstr>PowerPoint Presentation</vt:lpstr>
      <vt:lpstr>The End of a Dynasty</vt:lpstr>
      <vt:lpstr>The Han Dynasty</vt:lpstr>
      <vt:lpstr>Wudi: The Warrior Emperor</vt:lpstr>
      <vt:lpstr>The End of the Han Empire</vt:lpstr>
      <vt:lpstr>Section 4: Achievements of Ancient China</vt:lpstr>
      <vt:lpstr>The Silk Road</vt:lpstr>
      <vt:lpstr>Connecting Roads</vt:lpstr>
      <vt:lpstr>A Route for Goods</vt:lpstr>
      <vt:lpstr>A Route for Ideas</vt:lpstr>
      <vt:lpstr>Tradition and Learning</vt:lpstr>
      <vt:lpstr>A History of China</vt:lpstr>
      <vt:lpstr>Han Technology</vt:lpstr>
      <vt:lpstr>Advances in Technology</vt:lpstr>
      <vt:lpstr>The Invention of Paper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5, Sections 3-4</dc:title>
  <dc:creator>Borho, Michelle</dc:creator>
  <cp:lastModifiedBy>Borho, Michelle</cp:lastModifiedBy>
  <cp:revision>10</cp:revision>
  <dcterms:created xsi:type="dcterms:W3CDTF">2018-12-09T18:35:25Z</dcterms:created>
  <dcterms:modified xsi:type="dcterms:W3CDTF">2018-12-09T19:26:10Z</dcterms:modified>
</cp:coreProperties>
</file>