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537D7-7AC5-4548-B52B-DFA3AD414DCC}" v="11" dt="2019-04-08T19:04:47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458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CA0807F3-44A3-4DB2-900D-12F1B5E0C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4C9DF-5782-AC4F-AA3F-CBFFB9D24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698999"/>
            <a:ext cx="10820400" cy="8212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The Byzantine Empire</a:t>
            </a:r>
            <a:r>
              <a:rPr lang="en-US" sz="32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F5993-0A5B-E046-88D7-CD59EACD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520267"/>
            <a:ext cx="10820400" cy="694266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Chapter 10, SECTION 1 </a:t>
            </a:r>
            <a:endParaRPr lang="en-US" sz="1800" dirty="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22329FF5-EA6E-4AF9-B328-A6C6E60B0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27" y="712832"/>
            <a:ext cx="8924186" cy="347816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E8940-4D60-D44E-B135-A9577D6D5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94" r="1" b="8970"/>
          <a:stretch/>
        </p:blipFill>
        <p:spPr>
          <a:xfrm>
            <a:off x="863600" y="876300"/>
            <a:ext cx="8547100" cy="31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6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AEF1-425A-2540-9AA7-AE4680D1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Justinian’s Code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3EDC9C-8F4A-954A-A1ED-FE1268DED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30" y="2571370"/>
            <a:ext cx="2501900" cy="3238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7F7A84-9AB5-9140-9269-5FE20655E08D}"/>
              </a:ext>
            </a:extLst>
          </p:cNvPr>
          <p:cNvSpPr/>
          <p:nvPr/>
        </p:nvSpPr>
        <p:spPr>
          <a:xfrm>
            <a:off x="2981740" y="1669290"/>
            <a:ext cx="90048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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Justinian’s most lasting contributions was a system of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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he became emperor, the empire was using a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disorganized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 of old Roman laws that was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enforce.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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Justinian appointed a team to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summarize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centuries of Roman laws.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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was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Justinian’s Code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organized collection and explanation of Roman laws for use by the Byzantine Empire.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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Eventually this code became the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legal systems of most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countries.  </a:t>
            </a:r>
          </a:p>
        </p:txBody>
      </p:sp>
    </p:spTree>
    <p:extLst>
      <p:ext uri="{BB962C8B-B14F-4D97-AF65-F5344CB8AC3E}">
        <p14:creationId xmlns:p14="http://schemas.microsoft.com/office/powerpoint/2010/main" val="352340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E15F63-C635-AD40-A09B-89BBD300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50" y="4206622"/>
            <a:ext cx="3289300" cy="2476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A5B61-C20D-A54F-BE09-A89F8FB1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59572"/>
            <a:ext cx="8610600" cy="1293028"/>
          </a:xfrm>
        </p:spPr>
        <p:txBody>
          <a:bodyPr/>
          <a:lstStyle/>
          <a:p>
            <a:pPr algn="ctr"/>
            <a:r>
              <a:rPr lang="en-US" b="1" dirty="0"/>
              <a:t>Byzantine Culture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0F70-D358-C443-8078-3E331D035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573696"/>
            <a:ext cx="10731500" cy="4466085"/>
          </a:xfrm>
        </p:spPr>
        <p:txBody>
          <a:bodyPr/>
          <a:lstStyle/>
          <a:p>
            <a:pPr lvl="0"/>
            <a:r>
              <a:rPr lang="en-US" sz="3200" dirty="0"/>
              <a:t>In addition to preserving the </a:t>
            </a:r>
            <a:r>
              <a:rPr lang="en-US" sz="3200" b="1" u="sng" dirty="0"/>
              <a:t>principles</a:t>
            </a:r>
            <a:r>
              <a:rPr lang="en-US" sz="3200" dirty="0"/>
              <a:t> of Roman law, Byzantine scholars also kept and copied the works of the ancient Greeks.  </a:t>
            </a:r>
          </a:p>
          <a:p>
            <a:pPr lvl="0"/>
            <a:r>
              <a:rPr lang="en-US" sz="3200" dirty="0"/>
              <a:t>At it peek, Byzantine blended </a:t>
            </a:r>
            <a:r>
              <a:rPr lang="en-US" sz="3200" b="1" u="sng" dirty="0"/>
              <a:t>Greek</a:t>
            </a:r>
            <a:r>
              <a:rPr lang="en-US" sz="3200" dirty="0"/>
              <a:t>, </a:t>
            </a:r>
            <a:r>
              <a:rPr lang="en-US" sz="3200" b="1" u="sng" dirty="0"/>
              <a:t>Roman</a:t>
            </a:r>
            <a:r>
              <a:rPr lang="en-US" sz="3200" dirty="0"/>
              <a:t>, and </a:t>
            </a:r>
            <a:r>
              <a:rPr lang="en-US" sz="3200" b="1" u="sng" dirty="0"/>
              <a:t>Christian</a:t>
            </a:r>
            <a:r>
              <a:rPr lang="en-US" sz="3200" dirty="0"/>
              <a:t> influences.</a:t>
            </a:r>
          </a:p>
          <a:p>
            <a:pPr lvl="0"/>
            <a:r>
              <a:rPr lang="en-US" sz="3200" dirty="0"/>
              <a:t>Later, when the empire began to decline, scholars took the ancient </a:t>
            </a:r>
            <a:r>
              <a:rPr lang="en-US" sz="3200" b="1" u="sng" dirty="0"/>
              <a:t>writings</a:t>
            </a:r>
            <a:r>
              <a:rPr lang="en-US" sz="3200" dirty="0"/>
              <a:t> and their </a:t>
            </a:r>
            <a:r>
              <a:rPr lang="en-US" sz="3200" b="1" u="sng" dirty="0"/>
              <a:t>knowledge</a:t>
            </a:r>
            <a:r>
              <a:rPr lang="en-US" sz="3200" dirty="0"/>
              <a:t> of the rich Byzantine culture to the newly powerful city-states of Italy.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2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686A-448E-724F-B41F-F74ABABC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Empire’s Later Years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45BC-42A2-614F-8D0E-71B2040A5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After </a:t>
            </a:r>
            <a:r>
              <a:rPr lang="en-US" sz="3200" b="1" u="sng" dirty="0"/>
              <a:t>Justinian’s</a:t>
            </a:r>
            <a:r>
              <a:rPr lang="en-US" sz="3200" dirty="0"/>
              <a:t> death, the Byzantine Empire began to </a:t>
            </a:r>
            <a:r>
              <a:rPr lang="en-US" sz="3200" b="1" u="sng" dirty="0"/>
              <a:t>decline</a:t>
            </a:r>
            <a:r>
              <a:rPr lang="en-US" sz="3200" dirty="0"/>
              <a:t>.  </a:t>
            </a:r>
          </a:p>
          <a:p>
            <a:pPr lvl="0"/>
            <a:r>
              <a:rPr lang="en-US" sz="3200" dirty="0"/>
              <a:t>Later emperors had to fight </a:t>
            </a:r>
            <a:r>
              <a:rPr lang="en-US" sz="3200" b="1" u="sng" dirty="0"/>
              <a:t>wars</a:t>
            </a:r>
            <a:r>
              <a:rPr lang="en-US" sz="3200" dirty="0"/>
              <a:t> against many neighboring </a:t>
            </a:r>
            <a:r>
              <a:rPr lang="en-US" sz="3200" b="1" u="sng" dirty="0"/>
              <a:t>enemies</a:t>
            </a:r>
            <a:r>
              <a:rPr lang="en-US" sz="3200" dirty="0"/>
              <a:t> --- including Persians and Turks to the east, Arabs to the south, and Germanic peoples to the north and west. </a:t>
            </a:r>
          </a:p>
          <a:p>
            <a:pPr lvl="0"/>
            <a:r>
              <a:rPr lang="en-US" sz="3200" dirty="0"/>
              <a:t>The Byzantine Empire was </a:t>
            </a:r>
            <a:r>
              <a:rPr lang="en-US" sz="3200" b="1" u="sng" dirty="0"/>
              <a:t>shrinking</a:t>
            </a:r>
            <a:r>
              <a:rPr lang="en-US" sz="3200" dirty="0"/>
              <a:t> in both </a:t>
            </a:r>
            <a:r>
              <a:rPr lang="en-US" sz="3200" b="1" u="sng" dirty="0"/>
              <a:t>size</a:t>
            </a:r>
            <a:r>
              <a:rPr lang="en-US" sz="3200" dirty="0"/>
              <a:t> and </a:t>
            </a:r>
            <a:r>
              <a:rPr lang="en-US" sz="3200" b="1" u="sng" dirty="0"/>
              <a:t>power</a:t>
            </a:r>
            <a:r>
              <a:rPr lang="en-US" sz="3200" dirty="0"/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5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FD70-87E4-2B44-981A-B3A4B186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Religious Dispute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09D28-BAC4-1D41-A455-611FFAC34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/>
              <a:t>Although the Byzantines were </a:t>
            </a:r>
            <a:r>
              <a:rPr lang="en-US" sz="2800" b="1" u="sng" dirty="0"/>
              <a:t>Christians</a:t>
            </a:r>
            <a:r>
              <a:rPr lang="en-US" sz="2800" dirty="0"/>
              <a:t>, they did not practice Christianity the same way as the people in </a:t>
            </a:r>
            <a:r>
              <a:rPr lang="en-US" sz="2800" b="1" u="sng" dirty="0"/>
              <a:t>Western Europe</a:t>
            </a:r>
            <a:r>
              <a:rPr lang="en-US" sz="2800" dirty="0"/>
              <a:t> did.  </a:t>
            </a:r>
          </a:p>
          <a:p>
            <a:pPr lvl="0"/>
            <a:r>
              <a:rPr lang="en-US" sz="2800" dirty="0"/>
              <a:t>Byzantine Christians </a:t>
            </a:r>
            <a:r>
              <a:rPr lang="en-US" sz="2800" b="1" u="sng" dirty="0"/>
              <a:t>rejected</a:t>
            </a:r>
            <a:r>
              <a:rPr lang="en-US" sz="2800" dirty="0"/>
              <a:t> the </a:t>
            </a:r>
            <a:r>
              <a:rPr lang="en-US" sz="2800" b="1" u="sng" dirty="0"/>
              <a:t>authority</a:t>
            </a:r>
            <a:r>
              <a:rPr lang="en-US" sz="2800" dirty="0"/>
              <a:t> of the </a:t>
            </a:r>
            <a:r>
              <a:rPr lang="en-US" sz="2800" b="1" u="sng" dirty="0"/>
              <a:t>pope</a:t>
            </a:r>
            <a:r>
              <a:rPr lang="en-US" sz="2800" dirty="0"/>
              <a:t>, the leader of the church in Rome.</a:t>
            </a:r>
          </a:p>
          <a:p>
            <a:pPr lvl="0"/>
            <a:r>
              <a:rPr lang="en-US" sz="2800" dirty="0"/>
              <a:t>The Byzantine emperor had to </a:t>
            </a:r>
            <a:r>
              <a:rPr lang="en-US" sz="2800" b="1" u="sng" dirty="0"/>
              <a:t>approve</a:t>
            </a:r>
            <a:r>
              <a:rPr lang="en-US" sz="2800" dirty="0"/>
              <a:t> the choice of the </a:t>
            </a:r>
            <a:r>
              <a:rPr lang="en-US" sz="2800" b="1" u="sng" dirty="0"/>
              <a:t>patriarch</a:t>
            </a:r>
            <a:r>
              <a:rPr lang="en-US" sz="2800" dirty="0"/>
              <a:t>, or highest official in Constantinople.  </a:t>
            </a:r>
          </a:p>
          <a:p>
            <a:pPr lvl="0"/>
            <a:r>
              <a:rPr lang="en-US" sz="2800" b="1" u="sng" dirty="0"/>
              <a:t>Greek</a:t>
            </a:r>
            <a:r>
              <a:rPr lang="en-US" sz="2800" dirty="0"/>
              <a:t> was the language of the </a:t>
            </a:r>
            <a:r>
              <a:rPr lang="en-US" sz="2800" b="1" u="sng" dirty="0"/>
              <a:t>Byzantine</a:t>
            </a:r>
            <a:r>
              <a:rPr lang="en-US" sz="2800" dirty="0"/>
              <a:t> church, while </a:t>
            </a:r>
            <a:r>
              <a:rPr lang="en-US" sz="2800" b="1" u="sng" dirty="0"/>
              <a:t>Latin</a:t>
            </a:r>
            <a:r>
              <a:rPr lang="en-US" sz="2800" dirty="0"/>
              <a:t> was the language of the </a:t>
            </a:r>
            <a:r>
              <a:rPr lang="en-US" sz="2800" b="1" u="sng" dirty="0"/>
              <a:t>Roman</a:t>
            </a:r>
            <a:r>
              <a:rPr lang="en-US" sz="2800" dirty="0"/>
              <a:t> church. </a:t>
            </a:r>
          </a:p>
          <a:p>
            <a:pPr lvl="0"/>
            <a:r>
              <a:rPr lang="en-US" sz="2800" dirty="0"/>
              <a:t>The 2 branches of Christianity began to grow apart.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8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F6FA-C351-BD45-9DE2-63330C34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Religious Dispute,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10D60-D061-6440-A785-8F3107A16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38130"/>
            <a:ext cx="10820400" cy="4552122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600" dirty="0"/>
              <a:t>At that time, many Christians </a:t>
            </a:r>
            <a:r>
              <a:rPr lang="en-US" sz="2600" b="1" u="sng" dirty="0"/>
              <a:t>prayed</a:t>
            </a:r>
            <a:r>
              <a:rPr lang="en-US" sz="2600" dirty="0"/>
              <a:t> to saints or holy people, represented by </a:t>
            </a:r>
            <a:r>
              <a:rPr lang="en-US" sz="2600" b="1" u="sng" dirty="0"/>
              <a:t>icons</a:t>
            </a:r>
            <a:r>
              <a:rPr lang="en-US" sz="2600" dirty="0"/>
              <a:t> or paintings.</a:t>
            </a:r>
          </a:p>
          <a:p>
            <a:pPr lvl="0"/>
            <a:r>
              <a:rPr lang="en-US" sz="2600" dirty="0"/>
              <a:t>In the 700s, a Byzantine emperor </a:t>
            </a:r>
            <a:r>
              <a:rPr lang="en-US" sz="2600" b="1" u="sng" dirty="0"/>
              <a:t>outlawed</a:t>
            </a:r>
            <a:r>
              <a:rPr lang="en-US" sz="2600" dirty="0"/>
              <a:t> the use of icons, saying they violated God’s </a:t>
            </a:r>
            <a:r>
              <a:rPr lang="en-US" sz="2600" b="1" u="sng" dirty="0"/>
              <a:t>commandments</a:t>
            </a:r>
            <a:r>
              <a:rPr lang="en-US" sz="2600" dirty="0"/>
              <a:t>.  The pope disagreed and </a:t>
            </a:r>
            <a:r>
              <a:rPr lang="en-US" sz="2600" b="1" u="sng" dirty="0"/>
              <a:t>banished</a:t>
            </a:r>
            <a:r>
              <a:rPr lang="en-US" sz="2600" dirty="0"/>
              <a:t> the </a:t>
            </a:r>
            <a:r>
              <a:rPr lang="en-US" sz="2600" b="1" u="sng" dirty="0"/>
              <a:t>emperor</a:t>
            </a:r>
            <a:r>
              <a:rPr lang="en-US" sz="2600" dirty="0"/>
              <a:t> from the church.</a:t>
            </a:r>
          </a:p>
          <a:p>
            <a:pPr lvl="0"/>
            <a:r>
              <a:rPr lang="en-US" sz="2600" dirty="0"/>
              <a:t>Byzantines felt that the pope did not have the </a:t>
            </a:r>
            <a:r>
              <a:rPr lang="en-US" sz="2600" b="1" u="sng" dirty="0"/>
              <a:t>authority</a:t>
            </a:r>
            <a:r>
              <a:rPr lang="en-US" sz="2600" dirty="0"/>
              <a:t> to banish the emperor from the church.  </a:t>
            </a:r>
          </a:p>
          <a:p>
            <a:pPr lvl="0"/>
            <a:r>
              <a:rPr lang="en-US" sz="2600" dirty="0"/>
              <a:t>These disputes led to a schism, or split, in the Christian church in 1054.  </a:t>
            </a:r>
          </a:p>
          <a:p>
            <a:pPr lvl="0"/>
            <a:r>
              <a:rPr lang="en-US" sz="2600" dirty="0"/>
              <a:t>Now there were </a:t>
            </a:r>
            <a:r>
              <a:rPr lang="en-US" sz="2600" b="1" u="sng" dirty="0"/>
              <a:t>2</a:t>
            </a:r>
            <a:r>
              <a:rPr lang="en-US" sz="2600" dirty="0"/>
              <a:t> forms of Christianity:  the </a:t>
            </a:r>
            <a:r>
              <a:rPr lang="en-US" sz="2600" b="1" u="sng" dirty="0"/>
              <a:t>Roman Catholic Church</a:t>
            </a:r>
            <a:r>
              <a:rPr lang="en-US" sz="2600" dirty="0"/>
              <a:t> in the west and the </a:t>
            </a:r>
            <a:r>
              <a:rPr lang="en-US" sz="2600" b="1" u="sng" dirty="0"/>
              <a:t>Eastern (Greek) Orthodox Church</a:t>
            </a:r>
            <a:r>
              <a:rPr lang="en-US" sz="2600" dirty="0"/>
              <a:t> in the east.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98E24-015C-3A49-8A37-55A70697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Second Golden 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2326-B825-EB43-881F-F693B0DE6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/>
              <a:t>From about 900 until the mid 1000s, the Byzantine Empire experienced a final period of </a:t>
            </a:r>
            <a:r>
              <a:rPr lang="en-US" sz="2800" b="1" u="sng" dirty="0"/>
              <a:t>greatness</a:t>
            </a:r>
            <a:r>
              <a:rPr lang="en-US" sz="2800" dirty="0"/>
              <a:t>.  </a:t>
            </a:r>
          </a:p>
          <a:p>
            <a:pPr lvl="0"/>
            <a:r>
              <a:rPr lang="en-US" sz="2800" dirty="0"/>
              <a:t>Trade </a:t>
            </a:r>
            <a:r>
              <a:rPr lang="en-US" sz="2800" b="1" u="sng" dirty="0"/>
              <a:t>increased</a:t>
            </a:r>
            <a:r>
              <a:rPr lang="en-US" sz="2800" dirty="0"/>
              <a:t> and merchants came from near and far.  </a:t>
            </a:r>
          </a:p>
          <a:p>
            <a:pPr lvl="0"/>
            <a:r>
              <a:rPr lang="en-US" sz="2800" dirty="0"/>
              <a:t>The </a:t>
            </a:r>
            <a:r>
              <a:rPr lang="en-US" sz="2800" b="1" u="sng" dirty="0"/>
              <a:t>population</a:t>
            </a:r>
            <a:r>
              <a:rPr lang="en-US" sz="2800" dirty="0"/>
              <a:t> grew again in size and diversity.  As the </a:t>
            </a:r>
            <a:r>
              <a:rPr lang="en-US" sz="2800" b="1" u="sng" dirty="0"/>
              <a:t>economy</a:t>
            </a:r>
            <a:r>
              <a:rPr lang="en-US" sz="2800" dirty="0"/>
              <a:t> grew in strength, so did the </a:t>
            </a:r>
            <a:r>
              <a:rPr lang="en-US" sz="2800" b="1" u="sng" dirty="0"/>
              <a:t>government</a:t>
            </a:r>
            <a:r>
              <a:rPr lang="en-US" sz="2800" dirty="0"/>
              <a:t>.  </a:t>
            </a:r>
          </a:p>
          <a:p>
            <a:pPr lvl="0"/>
            <a:r>
              <a:rPr lang="en-US" sz="2800" dirty="0"/>
              <a:t>The long reign of </a:t>
            </a:r>
            <a:r>
              <a:rPr lang="en-US" sz="2800" b="1" u="sng" dirty="0"/>
              <a:t>Basil II</a:t>
            </a:r>
            <a:r>
              <a:rPr lang="en-US" sz="2800" dirty="0"/>
              <a:t> was the most exceptional period of Byzantine history since the rule of Justinian.  </a:t>
            </a:r>
          </a:p>
          <a:p>
            <a:pPr lvl="0"/>
            <a:r>
              <a:rPr lang="en-US" sz="2800" dirty="0"/>
              <a:t>The empire regained some of the </a:t>
            </a:r>
            <a:r>
              <a:rPr lang="en-US" sz="2800" b="1" u="sng" dirty="0"/>
              <a:t>land</a:t>
            </a:r>
            <a:r>
              <a:rPr lang="en-US" sz="2800" dirty="0"/>
              <a:t> it lost and had a burst of creativity in the </a:t>
            </a:r>
            <a:r>
              <a:rPr lang="en-US" sz="2800" b="1" u="sng" dirty="0"/>
              <a:t>arts</a:t>
            </a:r>
            <a:r>
              <a:rPr lang="en-US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04825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63A0-3E27-2348-8558-05CB1597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Fall of Constantinople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8B47F-4086-354F-B6A0-8DD3F5DE3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During the 1000s, </a:t>
            </a:r>
            <a:r>
              <a:rPr lang="en-US" sz="2800" b="1" u="sng" dirty="0"/>
              <a:t>Muslim</a:t>
            </a:r>
            <a:r>
              <a:rPr lang="en-US" sz="2800" dirty="0"/>
              <a:t> people to the east were also gaining </a:t>
            </a:r>
            <a:r>
              <a:rPr lang="en-US" sz="2800" b="1" u="sng" dirty="0"/>
              <a:t>power</a:t>
            </a:r>
            <a:r>
              <a:rPr lang="en-US" sz="2800" dirty="0"/>
              <a:t>.  </a:t>
            </a:r>
          </a:p>
          <a:p>
            <a:pPr lvl="0"/>
            <a:r>
              <a:rPr lang="en-US" sz="2800" dirty="0"/>
              <a:t>By the late 1100s, </a:t>
            </a:r>
            <a:r>
              <a:rPr lang="en-US" sz="2800" b="1" u="sng" dirty="0"/>
              <a:t>Turks</a:t>
            </a:r>
            <a:r>
              <a:rPr lang="en-US" sz="2800" dirty="0"/>
              <a:t> had taken the </a:t>
            </a:r>
            <a:r>
              <a:rPr lang="en-US" sz="2800" b="1" u="sng" dirty="0"/>
              <a:t>inland</a:t>
            </a:r>
            <a:r>
              <a:rPr lang="en-US" sz="2800" dirty="0"/>
              <a:t> areas of Asia Minor away from the weakening Byzantine Empire.  </a:t>
            </a:r>
          </a:p>
          <a:p>
            <a:pPr lvl="0"/>
            <a:r>
              <a:rPr lang="en-US" sz="2800" dirty="0"/>
              <a:t>The Byzantines were also </a:t>
            </a:r>
            <a:r>
              <a:rPr lang="en-US" sz="2800" b="1" u="sng" dirty="0"/>
              <a:t>threatened</a:t>
            </a:r>
            <a:r>
              <a:rPr lang="en-US" sz="2800" dirty="0"/>
              <a:t> by Europeans.  </a:t>
            </a:r>
          </a:p>
          <a:p>
            <a:pPr lvl="0"/>
            <a:r>
              <a:rPr lang="en-US" sz="2800" dirty="0"/>
              <a:t>In 1171, disagreements over trade led to a </a:t>
            </a:r>
            <a:r>
              <a:rPr lang="en-US" sz="2800" b="1" u="sng" dirty="0"/>
              <a:t>war</a:t>
            </a:r>
            <a:r>
              <a:rPr lang="en-US" sz="2800" dirty="0"/>
              <a:t> with </a:t>
            </a:r>
            <a:r>
              <a:rPr lang="en-US" sz="2800" b="1" u="sng" dirty="0"/>
              <a:t>Venice</a:t>
            </a:r>
            <a:r>
              <a:rPr lang="en-US" sz="2800" dirty="0"/>
              <a:t>.  </a:t>
            </a:r>
          </a:p>
          <a:p>
            <a:pPr lvl="0"/>
            <a:r>
              <a:rPr lang="en-US" sz="2800" dirty="0"/>
              <a:t>In the early 1200s, Constantinople was </a:t>
            </a:r>
            <a:r>
              <a:rPr lang="en-US" sz="2800" b="1" u="sng" dirty="0"/>
              <a:t>attacked</a:t>
            </a:r>
            <a:r>
              <a:rPr lang="en-US" sz="2800" dirty="0"/>
              <a:t> by Christian crusaders.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90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746E9-C590-5F43-A9F8-0759C73ED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/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98E24-015C-3A49-8A37-55A70697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/>
              <a:t>The Fall of Constantinople, cont.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2326-B825-EB43-881F-F693B0DE6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In 1453, a force of about </a:t>
            </a:r>
            <a:r>
              <a:rPr lang="en-US" sz="2800" b="1" u="sng" dirty="0"/>
              <a:t>70,000</a:t>
            </a:r>
            <a:r>
              <a:rPr lang="en-US" sz="2800" dirty="0"/>
              <a:t> </a:t>
            </a:r>
            <a:r>
              <a:rPr lang="en-US" sz="2800" b="1" dirty="0"/>
              <a:t>Turks</a:t>
            </a:r>
            <a:r>
              <a:rPr lang="en-US" sz="2800" dirty="0"/>
              <a:t> surrounded Constantinople and brought </a:t>
            </a:r>
            <a:r>
              <a:rPr lang="en-US" sz="2800" b="1" u="sng" dirty="0"/>
              <a:t>cannons</a:t>
            </a:r>
            <a:r>
              <a:rPr lang="en-US" sz="2800" dirty="0"/>
              <a:t> to attack the city’s walls.  </a:t>
            </a:r>
          </a:p>
          <a:p>
            <a:pPr lvl="0"/>
            <a:r>
              <a:rPr lang="en-US" sz="2800" dirty="0"/>
              <a:t>The defending force, about 7,000, held out for 2 months.  Then the Byzantine capital finally fell.</a:t>
            </a:r>
          </a:p>
          <a:p>
            <a:pPr lvl="0"/>
            <a:r>
              <a:rPr lang="en-US" sz="2800" dirty="0"/>
              <a:t>The new rulers </a:t>
            </a:r>
            <a:r>
              <a:rPr lang="en-US" sz="2800" b="1" u="sng" dirty="0"/>
              <a:t>rebuilt</a:t>
            </a:r>
            <a:r>
              <a:rPr lang="en-US" sz="2800" dirty="0"/>
              <a:t> the city, renaming it </a:t>
            </a:r>
            <a:r>
              <a:rPr lang="en-US" sz="2800" b="1" u="sng" dirty="0"/>
              <a:t>Istanbul</a:t>
            </a:r>
            <a:r>
              <a:rPr lang="en-US" sz="2800" dirty="0"/>
              <a:t>.</a:t>
            </a:r>
          </a:p>
          <a:p>
            <a:r>
              <a:rPr lang="en-US" sz="2800" dirty="0"/>
              <a:t>It became a great center of </a:t>
            </a:r>
            <a:r>
              <a:rPr lang="en-US" sz="2800" b="1" u="sng" dirty="0"/>
              <a:t>Muslim</a:t>
            </a:r>
            <a:r>
              <a:rPr lang="en-US" sz="2800" dirty="0"/>
              <a:t> culture and the capital of the </a:t>
            </a:r>
            <a:r>
              <a:rPr lang="en-US" sz="2800" b="1" u="sng" dirty="0"/>
              <a:t>Ottoman Empire</a:t>
            </a:r>
            <a:r>
              <a:rPr lang="en-US" sz="2800" dirty="0"/>
              <a:t>.</a:t>
            </a:r>
            <a:r>
              <a:rPr lang="en-US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275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6641-EA04-934A-A332-976791DB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267416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F0180-9944-5E4D-B94D-D9087F3F9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02" y="1478943"/>
            <a:ext cx="7731872" cy="4024125"/>
          </a:xfrm>
        </p:spPr>
        <p:txBody>
          <a:bodyPr>
            <a:noAutofit/>
          </a:bodyPr>
          <a:lstStyle/>
          <a:p>
            <a:r>
              <a:rPr lang="en-US" sz="2800" b="1" u="sng" dirty="0"/>
              <a:t>Constantinople</a:t>
            </a:r>
            <a:r>
              <a:rPr lang="en-US" sz="2800" dirty="0"/>
              <a:t>:  the capital of the eastern Roman Empire and later of the Byzantine Empire</a:t>
            </a:r>
          </a:p>
          <a:p>
            <a:r>
              <a:rPr lang="en-US" sz="2800" b="1" u="sng" dirty="0"/>
              <a:t>Constantine</a:t>
            </a:r>
            <a:r>
              <a:rPr lang="en-US" sz="2800" dirty="0"/>
              <a:t>: An emperor of the Roman Empire and the founder of Constantinople </a:t>
            </a:r>
          </a:p>
          <a:p>
            <a:r>
              <a:rPr lang="en-US" sz="2800" b="1" u="sng" dirty="0"/>
              <a:t>Justinian</a:t>
            </a:r>
            <a:r>
              <a:rPr lang="en-US" sz="2800" dirty="0"/>
              <a:t>: One of the greatest Byzantine emperors</a:t>
            </a:r>
          </a:p>
          <a:p>
            <a:r>
              <a:rPr lang="en-US" sz="2800" b="1" u="sng" dirty="0"/>
              <a:t>Justinian’s Code</a:t>
            </a:r>
            <a:r>
              <a:rPr lang="en-US" sz="2800" dirty="0"/>
              <a:t>:  An organized collection and explanation of Roman laws for use by the Byzantine Empire</a:t>
            </a:r>
          </a:p>
          <a:p>
            <a:r>
              <a:rPr lang="en-US" sz="2800" b="1" u="sng" dirty="0"/>
              <a:t>Schism</a:t>
            </a:r>
            <a:r>
              <a:rPr lang="en-US" sz="2800" dirty="0"/>
              <a:t>: A split, particularly in a church or religion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09F83-2358-9141-87CE-D43382D16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538" y="1977199"/>
            <a:ext cx="3266661" cy="27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9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3FE4-F904-1345-A2F5-0B4EED94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Constantinople at a Crossroads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5446-0A93-2840-9A8A-FF8CDF4FE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/>
              <a:t>At its height, the Ancient Roman Empire </a:t>
            </a:r>
            <a:r>
              <a:rPr lang="en-US" sz="2800" b="1" u="sng" dirty="0"/>
              <a:t>controlled</a:t>
            </a:r>
            <a:r>
              <a:rPr lang="en-US" sz="2800" dirty="0"/>
              <a:t> the lands surrounding the Mediterranean Sea. It also ruled parts of Northern Europe and the region known now as the Middle East.</a:t>
            </a:r>
          </a:p>
          <a:p>
            <a:pPr lvl="0"/>
            <a:r>
              <a:rPr lang="en-US" sz="2800" dirty="0"/>
              <a:t>In the centuries after Rome’s power faded, these lands went through a tug of war. </a:t>
            </a:r>
          </a:p>
          <a:p>
            <a:pPr lvl="0"/>
            <a:r>
              <a:rPr lang="en-US" sz="2800" dirty="0"/>
              <a:t>Two groups – the </a:t>
            </a:r>
            <a:r>
              <a:rPr lang="en-US" sz="2800" b="1" u="sng" dirty="0"/>
              <a:t>Christian</a:t>
            </a:r>
            <a:r>
              <a:rPr lang="en-US" sz="2800" dirty="0"/>
              <a:t> Byzantines and the </a:t>
            </a:r>
            <a:r>
              <a:rPr lang="en-US" sz="2800" b="1" u="sng" dirty="0"/>
              <a:t>Muslim</a:t>
            </a:r>
            <a:r>
              <a:rPr lang="en-US" sz="2800" dirty="0"/>
              <a:t> Arabs and Turks – developed powerful civilizations at this time.  </a:t>
            </a:r>
          </a:p>
          <a:p>
            <a:pPr lvl="0"/>
            <a:r>
              <a:rPr lang="en-US" sz="2800" dirty="0"/>
              <a:t>These 2 groups sometimes shared </a:t>
            </a:r>
            <a:r>
              <a:rPr lang="en-US" sz="2800" b="1" u="sng" dirty="0"/>
              <a:t>control</a:t>
            </a:r>
            <a:r>
              <a:rPr lang="en-US" sz="2800" dirty="0"/>
              <a:t> and sometimes </a:t>
            </a:r>
            <a:r>
              <a:rPr lang="en-US" sz="2800" b="1" u="sng" dirty="0"/>
              <a:t>fought</a:t>
            </a:r>
            <a:r>
              <a:rPr lang="en-US" sz="2800" dirty="0"/>
              <a:t> over the region.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0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C500-9A4E-6340-9D72-3E501221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Constantine and His capital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EE384-B267-0A40-913F-C848BAEC7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600" dirty="0"/>
              <a:t>The emperor </a:t>
            </a:r>
            <a:r>
              <a:rPr lang="en-US" sz="2600" b="1" u="sng" dirty="0"/>
              <a:t>Constantine</a:t>
            </a:r>
            <a:r>
              <a:rPr lang="en-US" sz="2600" dirty="0"/>
              <a:t> began his rule of the enormous Roman Empire in A. D. 306.  </a:t>
            </a:r>
          </a:p>
          <a:p>
            <a:pPr lvl="0"/>
            <a:r>
              <a:rPr lang="en-US" sz="2600" dirty="0"/>
              <a:t>His reign was marked by two important changes.  </a:t>
            </a:r>
          </a:p>
          <a:p>
            <a:pPr lvl="1"/>
            <a:r>
              <a:rPr lang="en-US" sz="2200" dirty="0"/>
              <a:t>First Constantine became a </a:t>
            </a:r>
            <a:r>
              <a:rPr lang="en-US" sz="2200" b="1" u="sng" dirty="0"/>
              <a:t>Christian</a:t>
            </a:r>
            <a:r>
              <a:rPr lang="en-US" sz="2200" dirty="0"/>
              <a:t> and stopped the </a:t>
            </a:r>
            <a:r>
              <a:rPr lang="en-US" sz="2200" b="1" u="sng" dirty="0"/>
              <a:t>persecution</a:t>
            </a:r>
            <a:r>
              <a:rPr lang="en-US" sz="2200" dirty="0"/>
              <a:t> of Christians in the empire.</a:t>
            </a:r>
          </a:p>
          <a:p>
            <a:pPr lvl="1"/>
            <a:r>
              <a:rPr lang="en-US" sz="2200" dirty="0"/>
              <a:t>Second, after 20 years of ruling from the city of Rome, Constantine decided to build a new imperial </a:t>
            </a:r>
            <a:r>
              <a:rPr lang="en-US" sz="2200" b="1" u="sng" dirty="0"/>
              <a:t>capital</a:t>
            </a:r>
            <a:r>
              <a:rPr lang="en-US" sz="2200" dirty="0"/>
              <a:t>.</a:t>
            </a:r>
          </a:p>
          <a:p>
            <a:pPr lvl="0"/>
            <a:r>
              <a:rPr lang="en-US" sz="2600" dirty="0"/>
              <a:t>Constantine chose </a:t>
            </a:r>
            <a:r>
              <a:rPr lang="en-US" sz="2600" b="1" u="sng" dirty="0"/>
              <a:t>Byzantium</a:t>
            </a:r>
            <a:r>
              <a:rPr lang="en-US" sz="2600" dirty="0"/>
              <a:t>, an ancient city founded by the Greek.  He spared no expense building and fortifying his capital.  In A.D. 330, Byzantium was renamed </a:t>
            </a:r>
            <a:r>
              <a:rPr lang="en-US" sz="2600" b="1" u="sng" dirty="0"/>
              <a:t>Constantinople</a:t>
            </a:r>
            <a:r>
              <a:rPr lang="en-US" sz="2600" dirty="0"/>
              <a:t>, the “city of Constantine.”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5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CCB8-D898-E74A-9F85-C6FE0AB8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Constantine and His capital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98A04-B0EF-9F43-9457-4AD55C861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/>
              <a:t>By the early 500s, Constantinople had large </a:t>
            </a:r>
            <a:r>
              <a:rPr lang="en-US" sz="2800" b="1" u="sng" dirty="0"/>
              <a:t>markets</a:t>
            </a:r>
            <a:r>
              <a:rPr lang="en-US" sz="2800" dirty="0"/>
              <a:t>, forums or public squares, paved </a:t>
            </a:r>
            <a:r>
              <a:rPr lang="en-US" sz="2800" b="1" u="sng" dirty="0"/>
              <a:t>roads</a:t>
            </a:r>
            <a:r>
              <a:rPr lang="en-US" sz="2800" dirty="0"/>
              <a:t>, a cathedral, a palace, public baths, and a hippodrome or circus.  </a:t>
            </a:r>
          </a:p>
          <a:p>
            <a:pPr lvl="0"/>
            <a:r>
              <a:rPr lang="en-US" sz="2800" dirty="0"/>
              <a:t>An estimated half a </a:t>
            </a:r>
            <a:r>
              <a:rPr lang="en-US" sz="2800" b="1" u="sng" dirty="0"/>
              <a:t>million</a:t>
            </a:r>
            <a:r>
              <a:rPr lang="en-US" sz="2800" dirty="0"/>
              <a:t> people lived there.  </a:t>
            </a:r>
          </a:p>
          <a:p>
            <a:pPr lvl="0"/>
            <a:r>
              <a:rPr lang="en-US" sz="2800" dirty="0"/>
              <a:t>Although the name of their city changed, the people who lived there were still called </a:t>
            </a:r>
            <a:r>
              <a:rPr lang="en-US" sz="2800" b="1" u="sng" dirty="0"/>
              <a:t>Byzantines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The emperors who followed Constantine continued to rule from Constantinople in the </a:t>
            </a:r>
            <a:r>
              <a:rPr lang="en-US" sz="2800" b="1" u="sng" dirty="0"/>
              <a:t>east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The eastern part of the empire was </a:t>
            </a:r>
            <a:r>
              <a:rPr lang="en-US" sz="2800" b="1" u="sng" dirty="0"/>
              <a:t>stronger</a:t>
            </a:r>
            <a:r>
              <a:rPr lang="en-US" sz="2800" dirty="0"/>
              <a:t> due to </a:t>
            </a:r>
            <a:r>
              <a:rPr lang="en-US" sz="2800" b="1" u="sng" dirty="0"/>
              <a:t>military</a:t>
            </a:r>
            <a:r>
              <a:rPr lang="en-US" sz="2800" dirty="0"/>
              <a:t> and </a:t>
            </a:r>
            <a:r>
              <a:rPr lang="en-US" sz="2800" b="1" u="sng" dirty="0"/>
              <a:t>trade</a:t>
            </a:r>
            <a:r>
              <a:rPr lang="en-US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0572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9D756A-944A-0040-A107-FCC7A4CFE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50" y="128270"/>
            <a:ext cx="3822700" cy="2120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B6032-4508-F44F-A743-46D30215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5D339-2907-9944-9553-B3D4E46C1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49170"/>
            <a:ext cx="10858500" cy="441528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Constantinople was built at a major </a:t>
            </a:r>
            <a:r>
              <a:rPr lang="en-US" sz="2400" b="1" u="sng" dirty="0"/>
              <a:t>crossroads</a:t>
            </a:r>
            <a:r>
              <a:rPr lang="en-US" sz="2400" dirty="0"/>
              <a:t> of land and sea trade routes.  It was located on the </a:t>
            </a:r>
            <a:r>
              <a:rPr lang="en-US" sz="2400" b="1" u="sng" dirty="0"/>
              <a:t>Bosporus</a:t>
            </a:r>
            <a:r>
              <a:rPr lang="en-US" sz="2400" dirty="0"/>
              <a:t> straight, a narrow passage that links two bodies of water.  </a:t>
            </a:r>
          </a:p>
          <a:p>
            <a:pPr lvl="0"/>
            <a:r>
              <a:rPr lang="en-US" sz="2400" dirty="0"/>
              <a:t>The Bosporus connects the Black Sea and the Sea of Marmara and links the continents of </a:t>
            </a:r>
            <a:r>
              <a:rPr lang="en-US" sz="2400" b="1" u="sng" dirty="0"/>
              <a:t>Europe</a:t>
            </a:r>
            <a:r>
              <a:rPr lang="en-US" sz="2400" dirty="0"/>
              <a:t> and </a:t>
            </a:r>
            <a:r>
              <a:rPr lang="en-US" sz="2400" b="1" u="sng" dirty="0"/>
              <a:t>Asia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Goods came to Constantinople from Kiev in the north, from Egypt in the south, and across Central Asia from as far away as China.</a:t>
            </a:r>
          </a:p>
          <a:p>
            <a:pPr lvl="0"/>
            <a:r>
              <a:rPr lang="en-US" sz="2400" dirty="0"/>
              <a:t>The Byzantines charged </a:t>
            </a:r>
            <a:r>
              <a:rPr lang="en-US" sz="2400" b="1" u="sng" dirty="0"/>
              <a:t>taxes</a:t>
            </a:r>
            <a:r>
              <a:rPr lang="en-US" sz="2400" dirty="0"/>
              <a:t> on all goods that went through the city.  The diverse people, goods, and ideas made Constantinople a major center of </a:t>
            </a:r>
            <a:r>
              <a:rPr lang="en-US" sz="2400" b="1" u="sng" dirty="0"/>
              <a:t>international</a:t>
            </a:r>
            <a:r>
              <a:rPr lang="en-US" sz="2400" dirty="0"/>
              <a:t> trade.</a:t>
            </a:r>
          </a:p>
          <a:p>
            <a:pPr lvl="0"/>
            <a:r>
              <a:rPr lang="en-US" sz="2400" dirty="0"/>
              <a:t>Over time, the Byzantine Empire grew </a:t>
            </a:r>
            <a:r>
              <a:rPr lang="en-US" sz="2400" b="1" u="sng" dirty="0"/>
              <a:t>rich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83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7DC7-4B34-CE4C-9E69-0F707B99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b="1" dirty="0"/>
              <a:t>The Fall of the Western Empire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5C9A3-4EAE-E448-B479-3B903BA4D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By A. D. 350, the Western Roman Empire was already in </a:t>
            </a:r>
            <a:r>
              <a:rPr lang="en-US" sz="2800" b="1" u="sng" dirty="0"/>
              <a:t>decline</a:t>
            </a:r>
            <a:r>
              <a:rPr lang="en-US" sz="2800" dirty="0"/>
              <a:t>.  </a:t>
            </a:r>
          </a:p>
          <a:p>
            <a:pPr lvl="0"/>
            <a:r>
              <a:rPr lang="en-US" sz="2800" dirty="0"/>
              <a:t>Roman armies were having difficulty holding back </a:t>
            </a:r>
            <a:r>
              <a:rPr lang="en-US" sz="2800" b="1" u="sng" dirty="0"/>
              <a:t>invaders</a:t>
            </a:r>
            <a:r>
              <a:rPr lang="en-US" sz="2800" dirty="0"/>
              <a:t> from Europe.  </a:t>
            </a:r>
          </a:p>
          <a:p>
            <a:pPr lvl="0"/>
            <a:r>
              <a:rPr lang="en-US" sz="2800" dirty="0"/>
              <a:t>Germanic groups were coming closer and closer to Rome itself.</a:t>
            </a:r>
          </a:p>
          <a:p>
            <a:pPr lvl="0"/>
            <a:r>
              <a:rPr lang="en-US" sz="2800" dirty="0"/>
              <a:t>In 476, A Germanic leader </a:t>
            </a:r>
            <a:r>
              <a:rPr lang="en-US" sz="2800" b="1" u="sng" dirty="0"/>
              <a:t>ousted</a:t>
            </a:r>
            <a:r>
              <a:rPr lang="en-US" sz="2800" dirty="0"/>
              <a:t> the emperor, which was the </a:t>
            </a:r>
            <a:r>
              <a:rPr lang="en-US" sz="2800" b="1" u="sng" dirty="0"/>
              <a:t>fall</a:t>
            </a:r>
            <a:r>
              <a:rPr lang="en-US" sz="2800" dirty="0"/>
              <a:t> of the Roman Empire.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4217D-170D-C847-8FBC-C6742B68D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38" y="2302348"/>
            <a:ext cx="3644962" cy="23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2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98AA-50AF-CE47-AAA3-22B845457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 b="1" dirty="0"/>
              <a:t>The Age of Justinian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E059-3CE3-A943-9114-D4901BB6C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765014" cy="439508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As Rome was </a:t>
            </a:r>
            <a:r>
              <a:rPr lang="en-US" sz="2800" b="1" u="sng" dirty="0"/>
              <a:t>falling</a:t>
            </a:r>
            <a:r>
              <a:rPr lang="en-US" sz="2800" dirty="0"/>
              <a:t> to invaders, strong fortifications and an excellent army </a:t>
            </a:r>
            <a:r>
              <a:rPr lang="en-US" sz="2800" b="1" u="sng" dirty="0"/>
              <a:t>protected</a:t>
            </a:r>
            <a:r>
              <a:rPr lang="en-US" sz="2800" dirty="0"/>
              <a:t> Constantinople.  </a:t>
            </a:r>
          </a:p>
          <a:p>
            <a:pPr lvl="0"/>
            <a:r>
              <a:rPr lang="en-US" sz="2800" dirty="0"/>
              <a:t>The early Byzantine Empire had many excellent rulers who were wise and popular.  They encouraged </a:t>
            </a:r>
            <a:r>
              <a:rPr lang="en-US" sz="2800" b="1" u="sng" dirty="0"/>
              <a:t>education</a:t>
            </a:r>
            <a:r>
              <a:rPr lang="en-US" sz="2800" dirty="0"/>
              <a:t> and made </a:t>
            </a:r>
            <a:r>
              <a:rPr lang="en-US" sz="2800" b="1" u="sng" dirty="0"/>
              <a:t>reforms</a:t>
            </a:r>
            <a:r>
              <a:rPr lang="en-US" sz="2800" dirty="0"/>
              <a:t> to laws and government.</a:t>
            </a:r>
          </a:p>
          <a:p>
            <a:pPr lvl="0"/>
            <a:r>
              <a:rPr lang="en-US" sz="2800" dirty="0"/>
              <a:t>This kind of leadership also contributed to the </a:t>
            </a:r>
            <a:r>
              <a:rPr lang="en-US" sz="2800" b="1" u="sng" dirty="0"/>
              <a:t>strength</a:t>
            </a:r>
            <a:r>
              <a:rPr lang="en-US" sz="2800" dirty="0"/>
              <a:t> of their empire. </a:t>
            </a:r>
          </a:p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9A2CC-134C-FB4A-9DF7-F569E6A86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6" r="20725" b="2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0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8E55-D0BC-9743-A0B4-6E84CE05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b="1" dirty="0"/>
              <a:t>The Emperor Justinian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7A475-051F-8346-AF54-E072F0931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2" r="4769" b="-3"/>
          <a:stretch/>
        </p:blipFill>
        <p:spPr>
          <a:xfrm>
            <a:off x="686739" y="914400"/>
            <a:ext cx="3532894" cy="53042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848C-31E1-9E45-A4AA-DA4AE1F1D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2194560"/>
            <a:ext cx="6832600" cy="4024125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en-US" sz="2800" dirty="0"/>
              <a:t>One of the greatest Byzantine emperors was </a:t>
            </a:r>
            <a:r>
              <a:rPr lang="en-US" sz="2800" b="1" u="sng" dirty="0"/>
              <a:t>Justinian</a:t>
            </a:r>
            <a:r>
              <a:rPr lang="en-US" sz="2800" dirty="0"/>
              <a:t>, whose rule began in 527.  </a:t>
            </a:r>
          </a:p>
          <a:p>
            <a:pPr lvl="0" fontAlgn="base"/>
            <a:r>
              <a:rPr lang="en-US" sz="2800" dirty="0"/>
              <a:t>Justinian was an </a:t>
            </a:r>
            <a:r>
              <a:rPr lang="en-US" sz="2800" b="1" u="sng" dirty="0"/>
              <a:t>energetic</a:t>
            </a:r>
            <a:r>
              <a:rPr lang="en-US" sz="2800" dirty="0"/>
              <a:t> ruler who rarely gave up on a task until it was completed.  </a:t>
            </a:r>
          </a:p>
          <a:p>
            <a:pPr lvl="0" fontAlgn="base"/>
            <a:r>
              <a:rPr lang="en-US" sz="2800" dirty="0"/>
              <a:t>He had been born into a </a:t>
            </a:r>
            <a:r>
              <a:rPr lang="en-US" sz="2800" b="1" u="sng" dirty="0"/>
              <a:t>poor</a:t>
            </a:r>
            <a:r>
              <a:rPr lang="en-US" sz="2800" dirty="0"/>
              <a:t> family, and he listened to the ideas of </a:t>
            </a:r>
            <a:r>
              <a:rPr lang="en-US" sz="2800" b="1" u="sng" dirty="0"/>
              <a:t>all</a:t>
            </a:r>
            <a:r>
              <a:rPr lang="en-US" sz="2800" dirty="0"/>
              <a:t> his subjects – whether they were </a:t>
            </a:r>
            <a:r>
              <a:rPr lang="en-US" sz="2800" b="1" u="sng" dirty="0"/>
              <a:t>nobles</a:t>
            </a:r>
            <a:r>
              <a:rPr lang="en-US" sz="2800" dirty="0"/>
              <a:t> or </a:t>
            </a:r>
            <a:r>
              <a:rPr lang="en-US" sz="2800" b="1" u="sng" dirty="0"/>
              <a:t>poor</a:t>
            </a:r>
            <a:r>
              <a:rPr lang="en-US" sz="2800" dirty="0"/>
              <a:t> peasants.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9478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1071</TotalTime>
  <Words>1323</Words>
  <Application>Microsoft Macintosh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Vapor Trail</vt:lpstr>
      <vt:lpstr>The Byzantine Empire  </vt:lpstr>
      <vt:lpstr>Vocabulary</vt:lpstr>
      <vt:lpstr>Constantinople at a Crossroads </vt:lpstr>
      <vt:lpstr>Constantine and His capital </vt:lpstr>
      <vt:lpstr>Constantine and His capital </vt:lpstr>
      <vt:lpstr>Trade</vt:lpstr>
      <vt:lpstr>The Fall of the Western Empire</vt:lpstr>
      <vt:lpstr>The Age of Justinian</vt:lpstr>
      <vt:lpstr>The Emperor Justinian </vt:lpstr>
      <vt:lpstr>Justinian’s Code</vt:lpstr>
      <vt:lpstr>Byzantine Culture</vt:lpstr>
      <vt:lpstr>The Empire’s Later Years</vt:lpstr>
      <vt:lpstr>A Religious Dispute </vt:lpstr>
      <vt:lpstr>A Religious Dispute, cont.</vt:lpstr>
      <vt:lpstr>A Second Golden Age</vt:lpstr>
      <vt:lpstr>The Fall of Constantinople </vt:lpstr>
      <vt:lpstr>The Fall of Constantinople, cont.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Byzantine Empire  </dc:title>
  <dc:creator>Coleman, DeShenia</dc:creator>
  <cp:lastModifiedBy>Coleman, DeShenia</cp:lastModifiedBy>
  <cp:revision>8</cp:revision>
  <dcterms:created xsi:type="dcterms:W3CDTF">2019-04-08T01:08:27Z</dcterms:created>
  <dcterms:modified xsi:type="dcterms:W3CDTF">2019-04-08T19:04:47Z</dcterms:modified>
</cp:coreProperties>
</file>