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71" r:id="rId3"/>
    <p:sldId id="257" r:id="rId4"/>
    <p:sldId id="270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1"/>
    <p:restoredTop sz="92562"/>
  </p:normalViewPr>
  <p:slideViewPr>
    <p:cSldViewPr snapToGrid="0" snapToObjects="1">
      <p:cViewPr varScale="1">
        <p:scale>
          <a:sx n="123" d="100"/>
          <a:sy n="123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718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6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0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665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6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52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205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CAE542-FC05-3942-A5AE-0E94C3FC7C2B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312B03-61D2-FD4A-B3F1-631F54A206D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07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088-F208-1940-92A4-265D8B4FA2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roman empire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E777C-B66C-164A-9756-193DA3DB6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 –section 2</a:t>
            </a:r>
          </a:p>
        </p:txBody>
      </p:sp>
    </p:spTree>
    <p:extLst>
      <p:ext uri="{BB962C8B-B14F-4D97-AF65-F5344CB8AC3E}">
        <p14:creationId xmlns:p14="http://schemas.microsoft.com/office/powerpoint/2010/main" val="342898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EB8FEE-3164-594A-A82A-7C7C4D95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08" b="2"/>
          <a:stretch/>
        </p:blipFill>
        <p:spPr>
          <a:xfrm>
            <a:off x="7746111" y="2653637"/>
            <a:ext cx="3873714" cy="3594764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7F8A8B8-9430-4684-AA47-456455FF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92D94-720D-5940-A94A-F9AD1CEC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 b="1" dirty="0"/>
              <a:t>Building on Ideas</a:t>
            </a:r>
            <a:br>
              <a:rPr lang="en-US" dirty="0"/>
            </a:br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3F8B-BB71-384A-BAC0-0A8D60A4D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8300"/>
            <a:ext cx="6015897" cy="461010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Both the Greeks and Romans valued </a:t>
            </a:r>
            <a:r>
              <a:rPr lang="en-US" sz="2400" b="1" u="sng" dirty="0"/>
              <a:t>learning</a:t>
            </a:r>
            <a:r>
              <a:rPr lang="en-US" sz="2400" dirty="0"/>
              <a:t>, but in different ways.  The Greeks were interested in ideas and sought to learn truths about the world through reason.  They developed studies such as mathematics, philosophy, and astronomy.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Romans benefitted from the study of these subjects, but were more interested in using these studies to </a:t>
            </a:r>
            <a:r>
              <a:rPr lang="en-US" sz="2400" b="1" u="sng" dirty="0"/>
              <a:t>build</a:t>
            </a:r>
            <a:r>
              <a:rPr lang="en-US" sz="2400" dirty="0"/>
              <a:t> and </a:t>
            </a:r>
            <a:r>
              <a:rPr lang="en-US" sz="2400" b="1" u="sng" dirty="0"/>
              <a:t>organize</a:t>
            </a:r>
            <a:r>
              <a:rPr lang="en-US" sz="2400" dirty="0"/>
              <a:t> their world.  Under the Romans, </a:t>
            </a:r>
            <a:r>
              <a:rPr lang="en-US" sz="2400" b="1" u="sng" dirty="0"/>
              <a:t>architecture</a:t>
            </a:r>
            <a:r>
              <a:rPr lang="en-US" sz="2400" dirty="0"/>
              <a:t> and </a:t>
            </a:r>
            <a:r>
              <a:rPr lang="en-US" sz="2400" b="1" u="sng" dirty="0"/>
              <a:t>engineering</a:t>
            </a:r>
            <a:r>
              <a:rPr lang="en-US" sz="2400" dirty="0"/>
              <a:t> blossomed.  The Romans built their empire with these skills.   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281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CCDCC-E757-D548-921F-710E36F0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sz="3600" b="1"/>
              <a:t>Architecture and Technology</a:t>
            </a:r>
            <a:br>
              <a:rPr lang="en-US" sz="3600"/>
            </a:br>
            <a:endParaRPr lang="en-US" sz="3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77F2-37D0-FF4A-B895-FC0BE311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Early Roman art and architecture copied the </a:t>
            </a:r>
            <a:r>
              <a:rPr lang="en-US" sz="2800" b="1" u="sng" dirty="0">
                <a:solidFill>
                  <a:schemeClr val="tx1"/>
                </a:solidFill>
              </a:rPr>
              <a:t>Etruscan</a:t>
            </a:r>
            <a:r>
              <a:rPr lang="en-US" sz="2800" dirty="0">
                <a:solidFill>
                  <a:schemeClr val="tx1"/>
                </a:solidFill>
              </a:rPr>
              <a:t> style.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Then, the Romans studied and copied </a:t>
            </a:r>
            <a:r>
              <a:rPr lang="en-US" sz="2800" b="1" u="sng" dirty="0">
                <a:solidFill>
                  <a:schemeClr val="tx1"/>
                </a:solidFill>
              </a:rPr>
              <a:t>Greek</a:t>
            </a:r>
            <a:r>
              <a:rPr lang="en-US" sz="2800" dirty="0">
                <a:solidFill>
                  <a:schemeClr val="tx1"/>
                </a:solidFill>
              </a:rPr>
              <a:t> sculpture and architecture.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Later, they developed their </a:t>
            </a:r>
            <a:r>
              <a:rPr lang="en-US" sz="2800" b="1" u="sng" dirty="0">
                <a:solidFill>
                  <a:schemeClr val="tx1"/>
                </a:solidFill>
              </a:rPr>
              <a:t>own</a:t>
            </a:r>
            <a:r>
              <a:rPr lang="en-US" sz="2800" dirty="0">
                <a:solidFill>
                  <a:schemeClr val="tx1"/>
                </a:solidFill>
              </a:rPr>
              <a:t> art and architecture styles.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20CEF-A56D-AC49-9944-644CEDC2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643" y="484632"/>
            <a:ext cx="3456868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A9A6-486F-3E46-BC58-BD1BFFC8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5984274" cy="1492132"/>
          </a:xfrm>
        </p:spPr>
        <p:txBody>
          <a:bodyPr>
            <a:normAutofit/>
          </a:bodyPr>
          <a:lstStyle/>
          <a:p>
            <a:r>
              <a:rPr lang="en-US" b="1" dirty="0"/>
              <a:t>The Roman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924C4-58D4-7A4D-84FF-BFFB0CC5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6291"/>
            <a:ext cx="5984274" cy="487476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Roman statues and buildings were </a:t>
            </a:r>
            <a:r>
              <a:rPr lang="en-US" sz="2400" b="1" u="sng" dirty="0">
                <a:solidFill>
                  <a:schemeClr val="tx1"/>
                </a:solidFill>
              </a:rPr>
              <a:t>heavier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u="sng" dirty="0">
                <a:solidFill>
                  <a:schemeClr val="tx1"/>
                </a:solidFill>
              </a:rPr>
              <a:t>stronger</a:t>
            </a:r>
            <a:r>
              <a:rPr lang="en-US" sz="2400" dirty="0">
                <a:solidFill>
                  <a:schemeClr val="tx1"/>
                </a:solidFill>
              </a:rPr>
              <a:t> in style than those of the Greeks.  The Romans made advances in the use of the </a:t>
            </a:r>
            <a:r>
              <a:rPr lang="en-US" sz="2400" b="1" u="sng" dirty="0">
                <a:solidFill>
                  <a:schemeClr val="tx1"/>
                </a:solidFill>
              </a:rPr>
              <a:t>arch</a:t>
            </a:r>
            <a:r>
              <a:rPr lang="en-US" sz="2400" dirty="0">
                <a:solidFill>
                  <a:schemeClr val="tx1"/>
                </a:solidFill>
              </a:rPr>
              <a:t> – a curved structure used as a support over an open space, as in a doorway.  Romans used arches to build larger structures.  They used wide arched ceilings to create large open spaces inside buildings.  Romans developed an important new building material, </a:t>
            </a:r>
            <a:r>
              <a:rPr lang="en-US" sz="2400" b="1" u="sng" dirty="0">
                <a:solidFill>
                  <a:schemeClr val="tx1"/>
                </a:solidFill>
              </a:rPr>
              <a:t>concrete</a:t>
            </a:r>
            <a:r>
              <a:rPr lang="en-US" sz="2400" dirty="0">
                <a:solidFill>
                  <a:schemeClr val="tx1"/>
                </a:solidFill>
              </a:rPr>
              <a:t>, which was a mix of stone sand, cement and water that dried as hard rock.  Concrete helped the Romans construct buildings that were </a:t>
            </a:r>
            <a:r>
              <a:rPr lang="en-US" sz="2400" b="1" u="sng" dirty="0">
                <a:solidFill>
                  <a:schemeClr val="tx1"/>
                </a:solidFill>
              </a:rPr>
              <a:t>taller</a:t>
            </a:r>
            <a:r>
              <a:rPr lang="en-US" sz="2400" dirty="0">
                <a:solidFill>
                  <a:schemeClr val="tx1"/>
                </a:solidFill>
              </a:rPr>
              <a:t> than any previously built. 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5DAF3-639C-8740-BDE9-851D9160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2" y="1653176"/>
            <a:ext cx="3902582" cy="35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8BA-D762-5147-A104-5FECF805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 b="1" dirty="0"/>
              <a:t>The Colosseum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BD409-056A-4F4C-805A-85F8FB92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482362"/>
            <a:ext cx="3871985" cy="25672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1DB9-7125-A94E-832C-FC9E9231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804" y="2286001"/>
            <a:ext cx="6054195" cy="3593591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u="sng" dirty="0"/>
              <a:t>Colosseum</a:t>
            </a:r>
            <a:r>
              <a:rPr lang="en-US" sz="2400" dirty="0"/>
              <a:t> was possibly the greatest Roman building.  It was the site of </a:t>
            </a:r>
            <a:r>
              <a:rPr lang="en-US" sz="2400" b="1" u="sng" dirty="0"/>
              <a:t>combats</a:t>
            </a:r>
            <a:r>
              <a:rPr lang="en-US" sz="2400" dirty="0"/>
              <a:t> between </a:t>
            </a:r>
            <a:r>
              <a:rPr lang="en-US" sz="2400" b="1" u="sng" dirty="0"/>
              <a:t>people</a:t>
            </a:r>
            <a:r>
              <a:rPr lang="en-US" sz="2400" dirty="0"/>
              <a:t> and between </a:t>
            </a:r>
            <a:r>
              <a:rPr lang="en-US" sz="2400" b="1" u="sng" dirty="0"/>
              <a:t>people</a:t>
            </a:r>
            <a:r>
              <a:rPr lang="en-US" sz="2400" dirty="0"/>
              <a:t> and </a:t>
            </a:r>
            <a:r>
              <a:rPr lang="en-US" sz="2400" b="1" u="sng" dirty="0"/>
              <a:t>animals</a:t>
            </a:r>
            <a:r>
              <a:rPr lang="en-US" sz="2400" dirty="0"/>
              <a:t>.  </a:t>
            </a:r>
          </a:p>
          <a:p>
            <a:r>
              <a:rPr lang="en-US" sz="2400" dirty="0"/>
              <a:t>This giant arena held </a:t>
            </a:r>
            <a:r>
              <a:rPr lang="en-US" sz="2400" b="1" u="sng" dirty="0"/>
              <a:t>50,000</a:t>
            </a:r>
            <a:r>
              <a:rPr lang="en-US" sz="2400" dirty="0"/>
              <a:t> spectators.  It was so well built that the floor of the arena could be </a:t>
            </a:r>
            <a:r>
              <a:rPr lang="en-US" sz="2400" b="1" u="sng" dirty="0"/>
              <a:t>flooded</a:t>
            </a:r>
            <a:r>
              <a:rPr lang="en-US" sz="2400" dirty="0"/>
              <a:t> for mock naval battles in real boats.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3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084493-78FF-874B-8741-01728D7DC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175"/>
          <a:stretch/>
        </p:blipFill>
        <p:spPr>
          <a:xfrm>
            <a:off x="7338646" y="10"/>
            <a:ext cx="4853354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5CEA9-BE44-D141-B774-ED241A1FA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02" r="1" b="12247"/>
          <a:stretch/>
        </p:blipFill>
        <p:spPr>
          <a:xfrm>
            <a:off x="7338646" y="3429000"/>
            <a:ext cx="4853354" cy="342900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AF485-0D7B-984B-8E14-57304FBC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sz="4300" b="1"/>
              <a:t>Roads and Aqueducts</a:t>
            </a:r>
            <a:br>
              <a:rPr lang="en-US" sz="4300"/>
            </a:br>
            <a:endParaRPr lang="en-US" sz="43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D118-6F83-B442-9BC3-279EE0F8C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1" y="1714505"/>
            <a:ext cx="6015897" cy="466089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Roman engineers built </a:t>
            </a:r>
            <a:r>
              <a:rPr lang="en-US" sz="2400" b="1" u="sng" dirty="0"/>
              <a:t>roads</a:t>
            </a:r>
            <a:r>
              <a:rPr lang="en-US" sz="2400" dirty="0"/>
              <a:t> from Rome to every part of the empire.  In Roman times, all of the major roads lead to </a:t>
            </a:r>
            <a:r>
              <a:rPr lang="en-US" sz="2400" b="1" u="sng" dirty="0"/>
              <a:t>Rome</a:t>
            </a:r>
            <a:r>
              <a:rPr lang="en-US" sz="2400" dirty="0"/>
              <a:t>, so no matter what road travelers started out on, they could get to Rome.  These roads allowed the </a:t>
            </a:r>
            <a:r>
              <a:rPr lang="en-US" sz="2400" b="1" u="sng" dirty="0"/>
              <a:t>military</a:t>
            </a:r>
            <a:r>
              <a:rPr lang="en-US" sz="2400" dirty="0"/>
              <a:t> to maintain firm </a:t>
            </a:r>
            <a:r>
              <a:rPr lang="en-US" sz="2400" b="1" u="sng" dirty="0"/>
              <a:t>control</a:t>
            </a:r>
            <a:r>
              <a:rPr lang="en-US" sz="2400" dirty="0"/>
              <a:t> by traveling quickly to all parts of the empire.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Romans were famous for their </a:t>
            </a:r>
            <a:r>
              <a:rPr lang="en-US" sz="2400" b="1" u="sng" dirty="0"/>
              <a:t>aqueducts</a:t>
            </a:r>
            <a:r>
              <a:rPr lang="en-US" sz="2400" dirty="0"/>
              <a:t>, structures that carried water over long distances.  The aqueducts were huge lines of arches, often many miles long.  A </a:t>
            </a:r>
            <a:r>
              <a:rPr lang="en-US" sz="2400" b="1" u="sng" dirty="0"/>
              <a:t>channel</a:t>
            </a:r>
            <a:r>
              <a:rPr lang="en-US" sz="2400" dirty="0"/>
              <a:t> along the top carried water from the </a:t>
            </a:r>
            <a:r>
              <a:rPr lang="en-US" sz="2400" b="1" u="sng" dirty="0"/>
              <a:t>countryside</a:t>
            </a:r>
            <a:r>
              <a:rPr lang="en-US" sz="2400" dirty="0"/>
              <a:t> to the </a:t>
            </a:r>
            <a:r>
              <a:rPr lang="en-US" sz="2400" b="1" u="sng" dirty="0"/>
              <a:t>cities</a:t>
            </a:r>
            <a:r>
              <a:rPr lang="en-US" sz="2400" dirty="0"/>
              <a:t>.  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4AD8-148F-104B-A53B-EFE00026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Roman Law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152A-6396-0244-B09D-3C1281C28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72937"/>
            <a:ext cx="10178322" cy="420665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Like Roman roads, Roman </a:t>
            </a:r>
            <a:r>
              <a:rPr lang="en-US" b="1" u="sng" dirty="0">
                <a:solidFill>
                  <a:srgbClr val="017936"/>
                </a:solidFill>
              </a:rPr>
              <a:t>law</a:t>
            </a:r>
            <a:r>
              <a:rPr lang="en-US" dirty="0"/>
              <a:t> spread throughout the empire.</a:t>
            </a:r>
          </a:p>
          <a:p>
            <a:pPr lvl="0"/>
            <a:r>
              <a:rPr lang="en-US" dirty="0"/>
              <a:t>The great Roman senator </a:t>
            </a:r>
            <a:r>
              <a:rPr lang="en-US" b="1" u="sng" dirty="0">
                <a:solidFill>
                  <a:srgbClr val="017936"/>
                </a:solidFill>
              </a:rPr>
              <a:t>Cicero</a:t>
            </a:r>
            <a:r>
              <a:rPr lang="en-US" dirty="0"/>
              <a:t> said the law could not be bent by influence, broken by power, or spoiled by money.  </a:t>
            </a:r>
          </a:p>
          <a:p>
            <a:pPr lvl="0"/>
            <a:r>
              <a:rPr lang="en-US" dirty="0"/>
              <a:t>A later ruler, Justinian, created a code of law that stated that the burden of proof was on the person who accuses, and that age and inexperience must be considered for punishment of the guilty.  </a:t>
            </a:r>
          </a:p>
          <a:p>
            <a:pPr lvl="0"/>
            <a:r>
              <a:rPr lang="en-US" dirty="0"/>
              <a:t>Roman law passed on to other cultures, including </a:t>
            </a:r>
            <a:r>
              <a:rPr lang="en-US" b="1" u="sng" dirty="0">
                <a:solidFill>
                  <a:srgbClr val="017936"/>
                </a:solidFill>
              </a:rPr>
              <a:t>our own</a:t>
            </a:r>
            <a:r>
              <a:rPr lang="en-US" dirty="0"/>
              <a:t>.  </a:t>
            </a:r>
          </a:p>
          <a:p>
            <a:pPr lvl="0"/>
            <a:r>
              <a:rPr lang="en-US" dirty="0"/>
              <a:t>Roman ideas of </a:t>
            </a:r>
            <a:r>
              <a:rPr lang="en-US" b="1" u="sng" dirty="0">
                <a:solidFill>
                  <a:srgbClr val="017936"/>
                </a:solidFill>
              </a:rPr>
              <a:t>justice</a:t>
            </a:r>
            <a:r>
              <a:rPr lang="en-US" dirty="0"/>
              <a:t> are basic to our system of laws.  </a:t>
            </a:r>
          </a:p>
          <a:p>
            <a:pPr lvl="0"/>
            <a:r>
              <a:rPr lang="en-US" dirty="0"/>
              <a:t>Under Roman law, persons accused of crimes had the right to face their accusers.  If reasonable doubt existed about a person’s guilt, that person would be considered </a:t>
            </a:r>
            <a:r>
              <a:rPr lang="en-US" b="1" u="sng" dirty="0">
                <a:solidFill>
                  <a:srgbClr val="017936"/>
                </a:solidFill>
              </a:rPr>
              <a:t>innocent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1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2485-E9EB-144B-BCBB-7D976509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4E8D-6FF9-C242-88A9-B11768F2C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Province- a unit of an empire</a:t>
            </a:r>
          </a:p>
          <a:p>
            <a:r>
              <a:rPr lang="en-US" sz="2800" dirty="0"/>
              <a:t>Colosseum -  a large amphitheater built in Rome around A. D. 70; site of contests and combats</a:t>
            </a:r>
          </a:p>
          <a:p>
            <a:r>
              <a:rPr lang="en-US" sz="2800" dirty="0"/>
              <a:t>Aqueduct – a structure that carries water over long distances</a:t>
            </a:r>
          </a:p>
          <a:p>
            <a:r>
              <a:rPr lang="en-US" sz="2800" dirty="0"/>
              <a:t>Polytheism -  a belief in more than one god</a:t>
            </a:r>
          </a:p>
          <a:p>
            <a:r>
              <a:rPr lang="en-US" sz="2800" dirty="0"/>
              <a:t>Arch – a curved structure used as a support over an open space, as in a doorway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AF5C6-FE14-A544-A7CD-AD2D55D98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50" y="546100"/>
            <a:ext cx="4203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3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968F3-67AD-B64F-B87E-4B80131E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b="1" dirty="0"/>
              <a:t>Ruling an Empire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FBBC4-D212-D440-8C51-7BD2EBBED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600201"/>
            <a:ext cx="6306309" cy="4606912"/>
          </a:xfrm>
        </p:spPr>
        <p:txBody>
          <a:bodyPr>
            <a:noAutofit/>
          </a:bodyPr>
          <a:lstStyle/>
          <a:p>
            <a:pPr lvl="0"/>
            <a:r>
              <a:rPr lang="en-US" sz="2600" dirty="0">
                <a:solidFill>
                  <a:schemeClr val="tx1"/>
                </a:solidFill>
              </a:rPr>
              <a:t>When Augustus came to power, Roman control had already spread far beyond </a:t>
            </a:r>
            <a:r>
              <a:rPr lang="en-US" sz="2600" b="1" u="sng" dirty="0">
                <a:solidFill>
                  <a:srgbClr val="017936"/>
                </a:solidFill>
              </a:rPr>
              <a:t>Italy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pPr lvl="0"/>
            <a:r>
              <a:rPr lang="en-US" sz="2600" dirty="0">
                <a:solidFill>
                  <a:schemeClr val="tx1"/>
                </a:solidFill>
              </a:rPr>
              <a:t>Under Augustus and the emperors who followed him, Rome gained even more territory.  </a:t>
            </a:r>
          </a:p>
          <a:p>
            <a:pPr lvl="0"/>
            <a:r>
              <a:rPr lang="en-US" sz="2600" dirty="0">
                <a:solidFill>
                  <a:schemeClr val="tx1"/>
                </a:solidFill>
              </a:rPr>
              <a:t>The Roman Empire stretched from </a:t>
            </a:r>
            <a:r>
              <a:rPr lang="en-US" sz="2600" b="1" u="sng" dirty="0">
                <a:solidFill>
                  <a:srgbClr val="017936"/>
                </a:solidFill>
              </a:rPr>
              <a:t>Britain</a:t>
            </a:r>
            <a:r>
              <a:rPr lang="en-US" sz="2600" dirty="0">
                <a:solidFill>
                  <a:schemeClr val="tx1"/>
                </a:solidFill>
              </a:rPr>
              <a:t> to </a:t>
            </a:r>
            <a:r>
              <a:rPr lang="en-US" sz="2600" b="1" u="sng" dirty="0">
                <a:solidFill>
                  <a:srgbClr val="017936"/>
                </a:solidFill>
              </a:rPr>
              <a:t>Egypt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sz="2600" dirty="0">
                <a:solidFill>
                  <a:schemeClr val="tx1"/>
                </a:solidFill>
              </a:rPr>
              <a:t>Rome controlled all the lands around the Mediterranean and called the Mediterranean </a:t>
            </a:r>
            <a:r>
              <a:rPr lang="en-US" sz="2600" b="1" i="1" u="sng" dirty="0">
                <a:solidFill>
                  <a:srgbClr val="017936"/>
                </a:solidFill>
              </a:rPr>
              <a:t>mare nostrum</a:t>
            </a:r>
            <a:r>
              <a:rPr lang="en-US" sz="2600" dirty="0">
                <a:solidFill>
                  <a:schemeClr val="tx1"/>
                </a:solidFill>
              </a:rPr>
              <a:t>, or “</a:t>
            </a:r>
            <a:r>
              <a:rPr lang="en-US" sz="2600" b="1" u="sng" dirty="0">
                <a:solidFill>
                  <a:srgbClr val="017936"/>
                </a:solidFill>
              </a:rPr>
              <a:t>our sea</a:t>
            </a:r>
            <a:r>
              <a:rPr lang="en-US" sz="2600" dirty="0">
                <a:solidFill>
                  <a:schemeClr val="tx1"/>
                </a:solidFill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BA214-221E-1248-A6BC-AED411D3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2289524"/>
            <a:ext cx="3656581" cy="22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DDF4F-9D9A-E54A-9674-D710D315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7" r="10328"/>
          <a:stretch/>
        </p:blipFill>
        <p:spPr>
          <a:xfrm>
            <a:off x="7480140" y="2410136"/>
            <a:ext cx="4215831" cy="3912245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7F8A8B8-9430-4684-AA47-456455FF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16BC6-639A-0C42-B781-537889B3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en-US" b="1" dirty="0"/>
              <a:t>The Power of Augustus</a:t>
            </a:r>
            <a:br>
              <a:rPr lang="en-US" dirty="0"/>
            </a:br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BA85B1C-8413-4C7D-98D0-7956747E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D5627-D179-E649-A2FC-1AE8A88F3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89101"/>
            <a:ext cx="6015898" cy="4190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Augustus was an </a:t>
            </a:r>
            <a:r>
              <a:rPr lang="en-US" sz="2200" b="1" u="sng" dirty="0">
                <a:solidFill>
                  <a:srgbClr val="017936"/>
                </a:solidFill>
              </a:rPr>
              <a:t>intelligent</a:t>
            </a:r>
            <a:r>
              <a:rPr lang="en-US" sz="2200" dirty="0"/>
              <a:t> ruler.  When he was struggling for power, he often </a:t>
            </a:r>
            <a:r>
              <a:rPr lang="en-US" sz="2200" b="1" u="sng" dirty="0">
                <a:solidFill>
                  <a:srgbClr val="017936"/>
                </a:solidFill>
              </a:rPr>
              <a:t>ignored</a:t>
            </a:r>
            <a:r>
              <a:rPr lang="en-US" sz="2200" dirty="0"/>
              <a:t> the senate and its laws.  After he won control, he changed his manner.  He showed great </a:t>
            </a:r>
            <a:r>
              <a:rPr lang="en-US" sz="2200" b="1" u="sng" dirty="0">
                <a:solidFill>
                  <a:srgbClr val="017936"/>
                </a:solidFill>
              </a:rPr>
              <a:t>respect</a:t>
            </a:r>
            <a:r>
              <a:rPr lang="en-US" sz="2200" dirty="0"/>
              <a:t> for the senate and was careful to avoid acting like a king.  He did not want to suffer the same fate as Julius Caesar.  Augustus often said that he wanted to share </a:t>
            </a:r>
            <a:r>
              <a:rPr lang="en-US" sz="2200" b="1" u="sng" dirty="0">
                <a:solidFill>
                  <a:srgbClr val="017936"/>
                </a:solidFill>
              </a:rPr>
              <a:t>power</a:t>
            </a:r>
            <a:r>
              <a:rPr lang="en-US" sz="2200" dirty="0"/>
              <a:t> with the senate.  He even said that he wanted to restore power with the republic.  Romans were so grateful for Rome’s </a:t>
            </a:r>
            <a:r>
              <a:rPr lang="en-US" sz="2200" b="1" u="sng" dirty="0">
                <a:solidFill>
                  <a:srgbClr val="017936"/>
                </a:solidFill>
              </a:rPr>
              <a:t>peace</a:t>
            </a:r>
            <a:r>
              <a:rPr lang="en-US" sz="2200" dirty="0"/>
              <a:t> and </a:t>
            </a:r>
            <a:r>
              <a:rPr lang="en-US" sz="2200" b="1" u="sng" dirty="0">
                <a:solidFill>
                  <a:srgbClr val="017936"/>
                </a:solidFill>
              </a:rPr>
              <a:t>prosperity</a:t>
            </a:r>
            <a:r>
              <a:rPr lang="en-US" sz="2200" dirty="0"/>
              <a:t> that they gave Augustus as much power as he wanted.  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9C214-D583-4DF7-88CA-1EE5EA0DD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810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AC9A-FDC2-334A-84BC-90A91FC6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Governing Conquered Peoples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6C708-9B0C-1C46-93B0-83D816F7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9809"/>
            <a:ext cx="10178322" cy="428978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/>
              <a:t>The Romans took some slaves after a conquest, but most of the conquered people remained </a:t>
            </a:r>
            <a:r>
              <a:rPr lang="en-US" sz="2400" b="1" u="sng" dirty="0">
                <a:solidFill>
                  <a:srgbClr val="017936"/>
                </a:solidFill>
              </a:rPr>
              <a:t>free</a:t>
            </a:r>
            <a:r>
              <a:rPr lang="en-US" sz="2400" dirty="0"/>
              <a:t>.    </a:t>
            </a:r>
          </a:p>
          <a:p>
            <a:pPr lvl="0"/>
            <a:r>
              <a:rPr lang="en-US" sz="2400" dirty="0"/>
              <a:t>To govern, the Romans divided their empire into </a:t>
            </a:r>
            <a:r>
              <a:rPr lang="en-US" sz="2400" b="1" u="sng" dirty="0">
                <a:solidFill>
                  <a:srgbClr val="017936"/>
                </a:solidFill>
              </a:rPr>
              <a:t>provinces</a:t>
            </a:r>
            <a:r>
              <a:rPr lang="en-US" sz="2400" dirty="0"/>
              <a:t>.  Each province, or area of the empire, had a Roman </a:t>
            </a:r>
            <a:r>
              <a:rPr lang="en-US" sz="2400" b="1" u="sng" dirty="0">
                <a:solidFill>
                  <a:srgbClr val="017936"/>
                </a:solidFill>
              </a:rPr>
              <a:t>governor</a:t>
            </a:r>
            <a:r>
              <a:rPr lang="en-US" sz="2400" dirty="0"/>
              <a:t> supported by an army.  </a:t>
            </a:r>
          </a:p>
          <a:p>
            <a:pPr lvl="0"/>
            <a:r>
              <a:rPr lang="en-US" sz="2400" dirty="0"/>
              <a:t>Often, the Romans built a city in a new province to serve as its capital.  </a:t>
            </a:r>
          </a:p>
          <a:p>
            <a:pPr lvl="0"/>
            <a:r>
              <a:rPr lang="en-US" sz="2400" dirty="0"/>
              <a:t>Wisely, the Romans usually did not force their way of life on conquered people.  They allowed these people to follow their own </a:t>
            </a:r>
            <a:r>
              <a:rPr lang="en-US" sz="2400" b="1" u="sng" dirty="0">
                <a:solidFill>
                  <a:srgbClr val="017936"/>
                </a:solidFill>
              </a:rPr>
              <a:t>religions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Local rulers ran the daily affairs of government.</a:t>
            </a:r>
          </a:p>
          <a:p>
            <a:pPr lvl="0"/>
            <a:r>
              <a:rPr lang="en-US" sz="2400" dirty="0"/>
              <a:t>Rome wanted </a:t>
            </a:r>
            <a:r>
              <a:rPr lang="en-US" sz="2400" b="1" u="sng" dirty="0">
                <a:solidFill>
                  <a:srgbClr val="017936"/>
                </a:solidFill>
              </a:rPr>
              <a:t>peaceful</a:t>
            </a:r>
            <a:r>
              <a:rPr lang="en-US" sz="2400" dirty="0"/>
              <a:t> provinces and wanted conquered people to buy Roman goods and to pay taxes. </a:t>
            </a:r>
          </a:p>
          <a:p>
            <a:pPr lvl="0"/>
            <a:r>
              <a:rPr lang="en-US" sz="2400" dirty="0"/>
              <a:t>Many conquered people adopted Roman ways, learned to speak </a:t>
            </a:r>
            <a:r>
              <a:rPr lang="en-US" sz="2400" b="1" u="sng" dirty="0">
                <a:solidFill>
                  <a:srgbClr val="017936"/>
                </a:solidFill>
              </a:rPr>
              <a:t>Latin</a:t>
            </a:r>
            <a:r>
              <a:rPr lang="en-US" sz="2400" dirty="0"/>
              <a:t> (the Romans language), and worshipped Roman gods.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7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67C5-5BAA-D845-910E-98AFF56F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Five “Good Emperors”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5872-C24B-E547-8807-8F2866E4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23555"/>
            <a:ext cx="10178322" cy="3593591"/>
          </a:xfrm>
        </p:spPr>
        <p:txBody>
          <a:bodyPr>
            <a:normAutofit/>
          </a:bodyPr>
          <a:lstStyle/>
          <a:p>
            <a:r>
              <a:rPr lang="en-US" sz="2200" dirty="0"/>
              <a:t>Two of the worst emperors In Roman history were </a:t>
            </a:r>
            <a:r>
              <a:rPr lang="en-US" sz="2200" b="1" u="sng" dirty="0"/>
              <a:t>Caligula</a:t>
            </a:r>
            <a:r>
              <a:rPr lang="en-US" sz="2200" dirty="0"/>
              <a:t> and </a:t>
            </a:r>
            <a:r>
              <a:rPr lang="en-US" sz="2200" b="1" u="sng" dirty="0"/>
              <a:t>Nero</a:t>
            </a:r>
            <a:r>
              <a:rPr lang="en-US" sz="2200" dirty="0"/>
              <a:t>.</a:t>
            </a:r>
          </a:p>
          <a:p>
            <a:r>
              <a:rPr lang="en-US" sz="2200" dirty="0"/>
              <a:t>However, in A.D. 96, Rome entered what is called the age of the five “</a:t>
            </a:r>
            <a:r>
              <a:rPr lang="en-US" sz="2200" b="1" u="sng" dirty="0"/>
              <a:t>good emperors</a:t>
            </a:r>
            <a:r>
              <a:rPr lang="en-US" sz="2200" dirty="0"/>
              <a:t>.”  Only the last of these emperors had a son.  Each of the others adopted the </a:t>
            </a:r>
            <a:r>
              <a:rPr lang="en-US" sz="2200" b="1" u="sng" dirty="0"/>
              <a:t>best young man </a:t>
            </a:r>
            <a:r>
              <a:rPr lang="en-US" sz="2200" dirty="0"/>
              <a:t>he could find to be the next emperor.</a:t>
            </a:r>
          </a:p>
          <a:p>
            <a:r>
              <a:rPr lang="en-US" sz="2200" dirty="0"/>
              <a:t>The greatest of the five “good emperors” was </a:t>
            </a:r>
            <a:r>
              <a:rPr lang="en-US" sz="2200" b="1" u="sng" dirty="0"/>
              <a:t>Hadrian</a:t>
            </a:r>
            <a:r>
              <a:rPr lang="en-US" sz="2200" dirty="0"/>
              <a:t>. Hadrian encouraged </a:t>
            </a:r>
            <a:r>
              <a:rPr lang="en-US" sz="2200" b="1" u="sng" dirty="0"/>
              <a:t>learning</a:t>
            </a:r>
            <a:r>
              <a:rPr lang="en-US" sz="2200" dirty="0"/>
              <a:t> and worked to build a good </a:t>
            </a:r>
            <a:r>
              <a:rPr lang="en-US" sz="2200" b="1" u="sng" dirty="0"/>
              <a:t>government</a:t>
            </a:r>
            <a:r>
              <a:rPr lang="en-US" sz="2200" dirty="0"/>
              <a:t>. He established laws that protected </a:t>
            </a:r>
            <a:r>
              <a:rPr lang="en-US" sz="2200" b="1" u="sng" dirty="0"/>
              <a:t>women</a:t>
            </a:r>
            <a:r>
              <a:rPr lang="en-US" sz="2200" dirty="0"/>
              <a:t>, </a:t>
            </a:r>
            <a:r>
              <a:rPr lang="en-US" sz="2200" b="1" u="sng" dirty="0"/>
              <a:t>children</a:t>
            </a:r>
            <a:r>
              <a:rPr lang="en-US" sz="2200" dirty="0"/>
              <a:t>, and </a:t>
            </a:r>
            <a:r>
              <a:rPr lang="en-US" sz="2200" b="1" u="sng" dirty="0"/>
              <a:t>slaves</a:t>
            </a:r>
            <a:r>
              <a:rPr lang="en-US" sz="2200" dirty="0"/>
              <a:t>. To ensure the laws were the same throughout the empire, Hadrian issued a </a:t>
            </a:r>
            <a:r>
              <a:rPr lang="en-US" sz="2200" b="1" u="sng" dirty="0"/>
              <a:t>code of laws</a:t>
            </a:r>
            <a:r>
              <a:rPr lang="en-US" sz="220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233E4-51B4-774F-AECE-160823E4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4578927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2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2153-8F17-3B4C-B776-2B800509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en-US" sz="2800" b="1"/>
              <a:t>The Five “Good Emperors”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6161-660E-464D-B484-51EF7BF4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25601"/>
            <a:ext cx="6444522" cy="42539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Hadrian reorganized the army so that </a:t>
            </a:r>
            <a:r>
              <a:rPr lang="en-US" b="1" u="sng" dirty="0">
                <a:solidFill>
                  <a:schemeClr val="tx1"/>
                </a:solidFill>
              </a:rPr>
              <a:t>soldiers</a:t>
            </a:r>
            <a:r>
              <a:rPr lang="en-US" dirty="0">
                <a:solidFill>
                  <a:schemeClr val="tx1"/>
                </a:solidFill>
              </a:rPr>
              <a:t> were allowed to defend their </a:t>
            </a:r>
            <a:r>
              <a:rPr lang="en-US" b="1" u="sng" dirty="0">
                <a:solidFill>
                  <a:schemeClr val="tx1"/>
                </a:solidFill>
              </a:rPr>
              <a:t>home</a:t>
            </a:r>
            <a:r>
              <a:rPr lang="en-US" dirty="0">
                <a:solidFill>
                  <a:schemeClr val="tx1"/>
                </a:solidFill>
              </a:rPr>
              <a:t> provinces, which was a greater since of responsibility. 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Many buildings, structures, and a great wall was commissioned by Hadrian.  Hadrian also encouraged </a:t>
            </a:r>
            <a:r>
              <a:rPr lang="en-US" b="1" u="sng" dirty="0">
                <a:solidFill>
                  <a:schemeClr val="tx1"/>
                </a:solidFill>
              </a:rPr>
              <a:t>learning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The last of the “good emperors,” </a:t>
            </a:r>
            <a:r>
              <a:rPr lang="en-US" b="1" u="sng" dirty="0">
                <a:solidFill>
                  <a:schemeClr val="tx1"/>
                </a:solidFill>
              </a:rPr>
              <a:t>Marcus Aurelius</a:t>
            </a:r>
            <a:r>
              <a:rPr lang="en-US" dirty="0">
                <a:solidFill>
                  <a:schemeClr val="tx1"/>
                </a:solidFill>
              </a:rPr>
              <a:t>, chose his son </a:t>
            </a:r>
            <a:r>
              <a:rPr lang="en-US" b="1" u="sng" dirty="0">
                <a:solidFill>
                  <a:schemeClr val="tx1"/>
                </a:solidFill>
              </a:rPr>
              <a:t>Commodus</a:t>
            </a:r>
            <a:r>
              <a:rPr lang="en-US" dirty="0">
                <a:solidFill>
                  <a:schemeClr val="tx1"/>
                </a:solidFill>
              </a:rPr>
              <a:t> to follow him.  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Commodus was a </a:t>
            </a:r>
            <a:r>
              <a:rPr lang="en-US" b="1" u="sng" dirty="0">
                <a:solidFill>
                  <a:schemeClr val="tx1"/>
                </a:solidFill>
              </a:rPr>
              <a:t>terrible</a:t>
            </a:r>
            <a:r>
              <a:rPr lang="en-US" dirty="0">
                <a:solidFill>
                  <a:schemeClr val="tx1"/>
                </a:solidFill>
              </a:rPr>
              <a:t> leader who ruled with great </a:t>
            </a:r>
            <a:r>
              <a:rPr lang="en-US" b="1" u="sng" dirty="0">
                <a:solidFill>
                  <a:schemeClr val="tx1"/>
                </a:solidFill>
              </a:rPr>
              <a:t>brutality</a:t>
            </a:r>
            <a:r>
              <a:rPr lang="en-US" dirty="0">
                <a:solidFill>
                  <a:schemeClr val="tx1"/>
                </a:solidFill>
              </a:rPr>
              <a:t>.  His reign ended the age of </a:t>
            </a:r>
            <a:r>
              <a:rPr lang="en-US" b="1" u="sng" dirty="0">
                <a:solidFill>
                  <a:schemeClr val="tx1"/>
                </a:solidFill>
              </a:rPr>
              <a:t>peace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prosperity</a:t>
            </a:r>
            <a:r>
              <a:rPr lang="en-US" dirty="0">
                <a:solidFill>
                  <a:schemeClr val="tx1"/>
                </a:solidFill>
              </a:rPr>
              <a:t> that Rome had enjoyed under its previous five emperors.  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F1BBB-9355-2A49-A0CB-CA42E56E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230" y="1422400"/>
            <a:ext cx="3233944" cy="43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1AEEC-7FD2-5C4C-AF79-938E2F35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en-US" sz="1900" b="1">
                <a:solidFill>
                  <a:schemeClr val="accent1"/>
                </a:solidFill>
              </a:rPr>
              <a:t>The Empire in Decline</a:t>
            </a:r>
            <a:br>
              <a:rPr lang="en-US" sz="1900">
                <a:solidFill>
                  <a:schemeClr val="accent1"/>
                </a:solidFill>
              </a:rPr>
            </a:br>
            <a:endParaRPr lang="en-US" sz="190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3F280-CEF1-CD4B-A870-EBFD4640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1203406"/>
            <a:ext cx="5978273" cy="41405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9807-E577-664D-A93D-3269ABF7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During the reign of </a:t>
            </a:r>
            <a:r>
              <a:rPr lang="en-US" sz="24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Commodus</a:t>
            </a:r>
            <a:r>
              <a:rPr lang="en-US" sz="2400" dirty="0">
                <a:solidFill>
                  <a:schemeClr val="bg1"/>
                </a:solidFill>
              </a:rPr>
              <a:t>, things started going bad for the Roman Empire.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Bad government, economic problems, and foreign invaders all helped contribute to the </a:t>
            </a:r>
            <a:r>
              <a:rPr lang="en-US" sz="24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fall</a:t>
            </a:r>
            <a:r>
              <a:rPr lang="en-US" sz="2400" dirty="0">
                <a:solidFill>
                  <a:schemeClr val="bg1"/>
                </a:solidFill>
              </a:rPr>
              <a:t> of the Roman Empire.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9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BE2C-8747-384A-A27A-D8206155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Greek Influence on Rome – Religion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05A6-80B0-5146-B49F-327341F4E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Greek religion influenced </a:t>
            </a:r>
            <a:r>
              <a:rPr lang="en-US" sz="2400" b="1" u="sng" dirty="0"/>
              <a:t>Roman</a:t>
            </a:r>
            <a:r>
              <a:rPr lang="en-US" sz="2400" dirty="0"/>
              <a:t> religion.  Like the Greeks, Romans practiced </a:t>
            </a:r>
            <a:r>
              <a:rPr lang="en-US" sz="2400" b="1" u="sng" dirty="0"/>
              <a:t>polytheism</a:t>
            </a:r>
            <a:r>
              <a:rPr lang="en-US" sz="2400" dirty="0"/>
              <a:t> and offered prayers and sacrifices to the gods.  </a:t>
            </a:r>
          </a:p>
          <a:p>
            <a:r>
              <a:rPr lang="en-US" sz="2400" dirty="0"/>
              <a:t>Many Roman gods and goddess had Greek counterparts.  </a:t>
            </a:r>
          </a:p>
          <a:p>
            <a:r>
              <a:rPr lang="en-US" sz="2400" dirty="0"/>
              <a:t>The Roman god of the sky, </a:t>
            </a:r>
            <a:r>
              <a:rPr lang="en-US" sz="2400" b="1" u="sng" dirty="0"/>
              <a:t>Jupiter</a:t>
            </a:r>
            <a:r>
              <a:rPr lang="en-US" sz="2400" dirty="0"/>
              <a:t>, shared characteristics the Greek god </a:t>
            </a:r>
            <a:r>
              <a:rPr lang="en-US" sz="2400" b="1" u="sng" dirty="0"/>
              <a:t>Zeus</a:t>
            </a:r>
            <a:r>
              <a:rPr lang="en-US" sz="2400" dirty="0"/>
              <a:t>. The Roman goddess of arts and trades, </a:t>
            </a:r>
            <a:r>
              <a:rPr lang="en-US" sz="2400" b="1" u="sng" dirty="0"/>
              <a:t>Minerva</a:t>
            </a:r>
            <a:r>
              <a:rPr lang="en-US" sz="2400" dirty="0"/>
              <a:t>, is similar to the Greeks’ </a:t>
            </a:r>
            <a:r>
              <a:rPr lang="en-US" sz="2400" b="1" u="sng" dirty="0"/>
              <a:t>Athena</a:t>
            </a:r>
            <a:r>
              <a:rPr lang="en-US" sz="2400" dirty="0"/>
              <a:t>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78994-F2AC-C347-8017-FBFCB72F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209" y="4825423"/>
            <a:ext cx="46736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6311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{B6A49A0F-6B4A-CB4B-9654-A004114BFCDD}tf10001071</Template>
  <TotalTime>1686</TotalTime>
  <Words>1242</Words>
  <Application>Microsoft Macintosh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Impact</vt:lpstr>
      <vt:lpstr>Badge</vt:lpstr>
      <vt:lpstr>The roman empire</vt:lpstr>
      <vt:lpstr>Vocabulary</vt:lpstr>
      <vt:lpstr>Ruling an Empire</vt:lpstr>
      <vt:lpstr>The Power of Augustus </vt:lpstr>
      <vt:lpstr>Governing Conquered Peoples</vt:lpstr>
      <vt:lpstr>The Five “Good Emperors” </vt:lpstr>
      <vt:lpstr>The Five “Good Emperors” </vt:lpstr>
      <vt:lpstr>The Empire in Decline </vt:lpstr>
      <vt:lpstr>The Greek Influence on Rome – Religion </vt:lpstr>
      <vt:lpstr>Building on Ideas </vt:lpstr>
      <vt:lpstr>Architecture and Technology </vt:lpstr>
      <vt:lpstr>The Roman Style </vt:lpstr>
      <vt:lpstr>The Colosseum </vt:lpstr>
      <vt:lpstr>Roads and Aqueducts </vt:lpstr>
      <vt:lpstr>Roman Law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empire</dc:title>
  <dc:creator>Coleman, DeShenia</dc:creator>
  <cp:lastModifiedBy>Coleman, DeShenia</cp:lastModifiedBy>
  <cp:revision>11</cp:revision>
  <dcterms:created xsi:type="dcterms:W3CDTF">2019-02-20T23:38:54Z</dcterms:created>
  <dcterms:modified xsi:type="dcterms:W3CDTF">2019-02-22T03:45:48Z</dcterms:modified>
</cp:coreProperties>
</file>