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62" r:id="rId14"/>
    <p:sldId id="26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716"/>
  </p:normalViewPr>
  <p:slideViewPr>
    <p:cSldViewPr snapToGrid="0" snapToObjects="1">
      <p:cViewPr varScale="1">
        <p:scale>
          <a:sx n="85" d="100"/>
          <a:sy n="85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videoseries?list=RDar8S6virCw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bDrYTXQLu8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CA1E-FFB8-9146-9BE5-622E9BC71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7" y="1578964"/>
            <a:ext cx="9068586" cy="2590800"/>
          </a:xfrm>
        </p:spPr>
        <p:txBody>
          <a:bodyPr/>
          <a:lstStyle/>
          <a:p>
            <a:r>
              <a:rPr lang="en-US" dirty="0"/>
              <a:t>Chapter 7</a:t>
            </a:r>
            <a:br>
              <a:rPr lang="en-US" dirty="0"/>
            </a:br>
            <a:r>
              <a:rPr lang="en-US" sz="4000" dirty="0"/>
              <a:t>“the glory of ancient Greece”</a:t>
            </a:r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136E0-8602-0B43-BCAB-AC03DC8AD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160" y="3855564"/>
            <a:ext cx="5099679" cy="300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41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974FD-0B35-AE42-8E5D-51894A38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9981" y="858187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Slavery in </a:t>
            </a:r>
            <a:br>
              <a:rPr lang="en-US" b="1" dirty="0"/>
            </a:br>
            <a:r>
              <a:rPr lang="en-US" b="1" dirty="0"/>
              <a:t>Ancient Greece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B3471-3577-F346-A355-F50E9256B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40" y="3285055"/>
            <a:ext cx="10645515" cy="3931920"/>
          </a:xfrm>
        </p:spPr>
        <p:txBody>
          <a:bodyPr/>
          <a:lstStyle/>
          <a:p>
            <a:r>
              <a:rPr lang="en-US" sz="2400" b="1" u="sng" dirty="0"/>
              <a:t>Slaves</a:t>
            </a:r>
            <a:r>
              <a:rPr lang="en-US" sz="2400" dirty="0"/>
              <a:t> did a great deal of work throughout the city-states of Greece. It was the labor of the slaves that gave </a:t>
            </a:r>
            <a:r>
              <a:rPr lang="en-US" sz="2400" b="1" u="sng" dirty="0"/>
              <a:t>Athenian men </a:t>
            </a:r>
            <a:r>
              <a:rPr lang="en-US" sz="2400" dirty="0"/>
              <a:t>the </a:t>
            </a:r>
            <a:r>
              <a:rPr lang="en-US" sz="2400" b="1" u="sng" dirty="0"/>
              <a:t>leisure time </a:t>
            </a:r>
            <a:r>
              <a:rPr lang="en-US" sz="2400" dirty="0"/>
              <a:t>to go to the Agora, participate in government, and develop a love of the arts.</a:t>
            </a:r>
          </a:p>
          <a:p>
            <a:r>
              <a:rPr lang="en-US" sz="2400" b="1" u="sng" dirty="0"/>
              <a:t>Slavery</a:t>
            </a:r>
            <a:r>
              <a:rPr lang="en-US" sz="2400" dirty="0"/>
              <a:t>, the condition of being owned by someone else, was common in Athens.</a:t>
            </a:r>
          </a:p>
          <a:p>
            <a:pPr lvl="1"/>
            <a:r>
              <a:rPr lang="en-US" sz="2400" dirty="0"/>
              <a:t>Historians estimate as many as </a:t>
            </a:r>
            <a:r>
              <a:rPr lang="en-US" sz="2400" b="1" u="sng" dirty="0"/>
              <a:t>100,000</a:t>
            </a:r>
            <a:r>
              <a:rPr lang="en-US" sz="2400" dirty="0"/>
              <a:t> slaves may have lived in Athens.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0131A-6AFB-2744-A27A-3FBFBD05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73" y="0"/>
            <a:ext cx="4991725" cy="30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1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80E87-0795-214B-8665-41F113A2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97821"/>
            <a:ext cx="10058400" cy="1371600"/>
          </a:xfrm>
        </p:spPr>
        <p:txBody>
          <a:bodyPr/>
          <a:lstStyle/>
          <a:p>
            <a:pPr algn="ctr"/>
            <a:r>
              <a:rPr lang="en-US" b="1" dirty="0"/>
              <a:t>Who Were the Slaves?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98FE4-9DD4-714B-A38D-9BCD505B3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626" y="1859348"/>
            <a:ext cx="5526374" cy="43561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Many free people became enslaved when they were </a:t>
            </a:r>
            <a:r>
              <a:rPr lang="en-US" sz="2800" b="1" u="sng" dirty="0"/>
              <a:t>captured</a:t>
            </a:r>
            <a:r>
              <a:rPr lang="en-US" sz="2800" dirty="0"/>
              <a:t> by armies </a:t>
            </a:r>
            <a:r>
              <a:rPr lang="en-US" sz="2800" b="1" u="sng" dirty="0"/>
              <a:t>during war </a:t>
            </a:r>
            <a:r>
              <a:rPr lang="en-US" sz="2800" dirty="0"/>
              <a:t>or </a:t>
            </a:r>
            <a:r>
              <a:rPr lang="en-US" sz="2800" b="1" u="sng" dirty="0"/>
              <a:t>by pirates </a:t>
            </a:r>
            <a:r>
              <a:rPr lang="en-US" sz="2800" dirty="0"/>
              <a:t>while traveling on ships.</a:t>
            </a:r>
          </a:p>
          <a:p>
            <a:r>
              <a:rPr lang="en-US" sz="2800" dirty="0"/>
              <a:t>Children born into slave families </a:t>
            </a:r>
            <a:r>
              <a:rPr lang="en-US" sz="2800" b="1" u="sng" dirty="0"/>
              <a:t>automatically became slaves.</a:t>
            </a:r>
          </a:p>
          <a:p>
            <a:r>
              <a:rPr lang="en-US" sz="2800" dirty="0"/>
              <a:t>Some Greeks were uncomfortable owning other Greeks. Thus, a large number of slaves in Greece were </a:t>
            </a:r>
            <a:r>
              <a:rPr lang="en-US" sz="2800" b="1" u="sng" dirty="0"/>
              <a:t>foreigners</a:t>
            </a:r>
            <a:r>
              <a:rPr lang="en-US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6412D-D6E2-EA4B-9B85-59AAF3E68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859306"/>
            <a:ext cx="5715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1872-9E9E-7643-8B20-8E2A8325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307298"/>
            <a:ext cx="10058400" cy="1371600"/>
          </a:xfrm>
        </p:spPr>
        <p:txBody>
          <a:bodyPr/>
          <a:lstStyle/>
          <a:p>
            <a:pPr algn="ctr"/>
            <a:r>
              <a:rPr lang="en-US" b="1" dirty="0"/>
              <a:t>The Lives of Slaves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16A34-1CC1-204E-93CB-EAC8DD799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62" y="1678898"/>
            <a:ext cx="10705475" cy="4760876"/>
          </a:xfrm>
        </p:spPr>
        <p:txBody>
          <a:bodyPr>
            <a:normAutofit/>
          </a:bodyPr>
          <a:lstStyle/>
          <a:p>
            <a:r>
              <a:rPr lang="en-US" sz="2400" dirty="0"/>
              <a:t>Slaves did not have any of the </a:t>
            </a:r>
            <a:r>
              <a:rPr lang="en-US" sz="2400" b="1" u="sng" dirty="0"/>
              <a:t>privileges</a:t>
            </a:r>
            <a:r>
              <a:rPr lang="en-US" sz="2400" dirty="0"/>
              <a:t> taken for granted by the rest of Greek society.</a:t>
            </a:r>
          </a:p>
          <a:p>
            <a:pPr lvl="1"/>
            <a:r>
              <a:rPr lang="en-US" sz="2400" dirty="0"/>
              <a:t>They had </a:t>
            </a:r>
            <a:r>
              <a:rPr lang="en-US" sz="2400" b="1" u="sng" dirty="0"/>
              <a:t>no political rights </a:t>
            </a:r>
            <a:r>
              <a:rPr lang="en-US" sz="2400" dirty="0"/>
              <a:t>or </a:t>
            </a:r>
            <a:r>
              <a:rPr lang="en-US" sz="2400" b="1" u="sng" dirty="0"/>
              <a:t>personal freedom </a:t>
            </a:r>
            <a:r>
              <a:rPr lang="en-US" sz="2400" dirty="0"/>
              <a:t>and they received </a:t>
            </a:r>
            <a:r>
              <a:rPr lang="en-US" sz="2400" b="1" u="sng" dirty="0"/>
              <a:t>no formal education</a:t>
            </a:r>
            <a:r>
              <a:rPr lang="en-US" sz="2400" dirty="0"/>
              <a:t>.</a:t>
            </a:r>
          </a:p>
          <a:p>
            <a:r>
              <a:rPr lang="en-US" sz="2400" dirty="0"/>
              <a:t>Slaves could only become free if they </a:t>
            </a:r>
            <a:r>
              <a:rPr lang="en-US" sz="2400" b="1" u="sng" dirty="0"/>
              <a:t>bought</a:t>
            </a:r>
            <a:r>
              <a:rPr lang="en-US" sz="2400" dirty="0"/>
              <a:t> their own </a:t>
            </a:r>
            <a:r>
              <a:rPr lang="en-US" sz="2400" b="1" u="sng" dirty="0"/>
              <a:t>freedom</a:t>
            </a:r>
            <a:r>
              <a:rPr lang="en-US" sz="2400" dirty="0"/>
              <a:t> or if their </a:t>
            </a:r>
            <a:r>
              <a:rPr lang="en-US" sz="2400" b="1" u="sng" dirty="0"/>
              <a:t>master freed them</a:t>
            </a:r>
            <a:r>
              <a:rPr lang="en-US" sz="2400" dirty="0"/>
              <a:t>.</a:t>
            </a:r>
          </a:p>
          <a:p>
            <a:r>
              <a:rPr lang="en-US" sz="2400" dirty="0"/>
              <a:t>Slaves did many kinds of work.</a:t>
            </a:r>
          </a:p>
          <a:p>
            <a:pPr lvl="1"/>
            <a:r>
              <a:rPr lang="en-US" sz="2400" b="1" u="sng" dirty="0"/>
              <a:t>Labor</a:t>
            </a:r>
            <a:r>
              <a:rPr lang="en-US" sz="2400" dirty="0"/>
              <a:t> on farms</a:t>
            </a:r>
          </a:p>
          <a:p>
            <a:pPr lvl="1"/>
            <a:r>
              <a:rPr lang="en-US" sz="2400" b="1" u="sng" dirty="0"/>
              <a:t>Digging silver </a:t>
            </a:r>
            <a:r>
              <a:rPr lang="en-US" sz="2400" dirty="0"/>
              <a:t>and other metals in mines</a:t>
            </a:r>
          </a:p>
          <a:p>
            <a:pPr lvl="1"/>
            <a:r>
              <a:rPr lang="en-US" sz="2400" dirty="0"/>
              <a:t>Assisted artisans by </a:t>
            </a:r>
            <a:r>
              <a:rPr lang="en-US" sz="2400" b="1" u="sng" dirty="0"/>
              <a:t>making pottery </a:t>
            </a:r>
            <a:r>
              <a:rPr lang="en-US" sz="2400" dirty="0"/>
              <a:t>and other decorative items</a:t>
            </a:r>
          </a:p>
          <a:p>
            <a:pPr lvl="1"/>
            <a:r>
              <a:rPr lang="en-US" sz="2400" dirty="0"/>
              <a:t>Cooked, served food, tended to children, wove cloth, and cleaned</a:t>
            </a:r>
          </a:p>
        </p:txBody>
      </p:sp>
    </p:spTree>
    <p:extLst>
      <p:ext uri="{BB962C8B-B14F-4D97-AF65-F5344CB8AC3E}">
        <p14:creationId xmlns:p14="http://schemas.microsoft.com/office/powerpoint/2010/main" val="214965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day in the life of an ancient Athenian - Robert Garland">
            <a:hlinkClick r:id="" action="ppaction://media"/>
            <a:extLst>
              <a:ext uri="{FF2B5EF4-FFF2-40B4-BE49-F238E27FC236}">
                <a16:creationId xmlns:a16="http://schemas.microsoft.com/office/drawing/2014/main" id="{829A1678-A582-E947-8EBD-FCD1569F41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2079" y="361169"/>
            <a:ext cx="10907842" cy="613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8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cient Greece 101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9AAEED99-F8EA-E446-B8F2-3B9C6DC97E9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901" y="227194"/>
            <a:ext cx="11384197" cy="640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7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B5D5-B7ED-4C4C-830D-4A970F83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60" y="413541"/>
            <a:ext cx="10058400" cy="1371600"/>
          </a:xfrm>
        </p:spPr>
        <p:txBody>
          <a:bodyPr/>
          <a:lstStyle/>
          <a:p>
            <a:r>
              <a:rPr lang="en-US" b="1" dirty="0"/>
              <a:t>Section 2: Athens and Sparta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E038-54D8-D84F-B3F8-2F0FAE33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4" y="2229037"/>
            <a:ext cx="9035839" cy="3931920"/>
          </a:xfrm>
        </p:spPr>
        <p:txBody>
          <a:bodyPr>
            <a:normAutofit lnSpcReduction="10000"/>
          </a:bodyPr>
          <a:lstStyle/>
          <a:p>
            <a:r>
              <a:rPr lang="en-US" sz="4400" b="1" u="sng" dirty="0"/>
              <a:t>Sparta: </a:t>
            </a:r>
            <a:r>
              <a:rPr lang="en-US" sz="4400" dirty="0"/>
              <a:t>A city-state in ancient Greece.</a:t>
            </a:r>
            <a:br>
              <a:rPr lang="en-US" sz="4400" dirty="0"/>
            </a:br>
            <a:endParaRPr lang="en-US" sz="4400" dirty="0"/>
          </a:p>
          <a:p>
            <a:r>
              <a:rPr lang="en-US" sz="4400" b="1" u="sng" dirty="0"/>
              <a:t>Helots: </a:t>
            </a:r>
            <a:r>
              <a:rPr lang="en-US" sz="4400" dirty="0"/>
              <a:t>In ancient Sparta, the term for slaves who were owned by the state.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9A5A8-0450-2748-ACD2-4CA20DA3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266" y="1659121"/>
            <a:ext cx="3452734" cy="203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B0524-195D-9048-9511-0C8161E0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266" y="4337607"/>
            <a:ext cx="2650760" cy="22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36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B5D5-B7ED-4C4C-830D-4A970F83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60" y="413541"/>
            <a:ext cx="10058400" cy="1371600"/>
          </a:xfrm>
        </p:spPr>
        <p:txBody>
          <a:bodyPr/>
          <a:lstStyle/>
          <a:p>
            <a:r>
              <a:rPr lang="en-US" b="1" dirty="0"/>
              <a:t>Section 2: Athens and Sparta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E038-54D8-D84F-B3F8-2F0FAE33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5" y="2229037"/>
            <a:ext cx="7506841" cy="3931920"/>
          </a:xfrm>
        </p:spPr>
        <p:txBody>
          <a:bodyPr>
            <a:normAutofit fontScale="77500" lnSpcReduction="20000"/>
          </a:bodyPr>
          <a:lstStyle/>
          <a:p>
            <a:r>
              <a:rPr lang="en-US" sz="4400" b="1" u="sng" dirty="0"/>
              <a:t>Peloponnesian War: </a:t>
            </a:r>
            <a:r>
              <a:rPr lang="en-US" sz="4400" dirty="0"/>
              <a:t>(431-404 B.C.) A war fought between Athens and Sparta in ancient Greece; almost every other Greek city-state was involved in the war.</a:t>
            </a:r>
            <a:br>
              <a:rPr lang="en-US" sz="4400" dirty="0"/>
            </a:br>
            <a:endParaRPr lang="en-US" sz="4400" dirty="0"/>
          </a:p>
          <a:p>
            <a:r>
              <a:rPr lang="en-US" sz="4400" b="1" u="sng" dirty="0"/>
              <a:t>Plague: </a:t>
            </a:r>
            <a:r>
              <a:rPr lang="en-US" sz="4400" dirty="0"/>
              <a:t>A wide-spread disease.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FE8B8-BF41-914A-AFB6-01B5A2BF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9816" y="2106039"/>
            <a:ext cx="4292184" cy="24143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B3EA9-3597-CD41-A035-145FCD78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581" y="5309558"/>
            <a:ext cx="1933627" cy="154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68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B5D5-B7ED-4C4C-830D-4A970F83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60" y="413541"/>
            <a:ext cx="10058400" cy="1371600"/>
          </a:xfrm>
        </p:spPr>
        <p:txBody>
          <a:bodyPr/>
          <a:lstStyle/>
          <a:p>
            <a:r>
              <a:rPr lang="en-US" b="1" dirty="0"/>
              <a:t>Section 2: Athens and Sparta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E038-54D8-D84F-B3F8-2F0FAE33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13" y="2169076"/>
            <a:ext cx="11269374" cy="1743356"/>
          </a:xfrm>
        </p:spPr>
        <p:txBody>
          <a:bodyPr>
            <a:normAutofit fontScale="92500" lnSpcReduction="20000"/>
          </a:bodyPr>
          <a:lstStyle/>
          <a:p>
            <a:r>
              <a:rPr lang="en-US" sz="4400" b="1" u="sng" dirty="0"/>
              <a:t>Blockade: </a:t>
            </a:r>
            <a:r>
              <a:rPr lang="en-US" sz="4400" dirty="0"/>
              <a:t>An action taken to isolate the enemy and cut off its supplies.</a:t>
            </a:r>
            <a:br>
              <a:rPr lang="en-US" sz="4400" dirty="0"/>
            </a:b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3E59C-1644-E74C-889C-6D80D440F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974" y="3346180"/>
            <a:ext cx="5508052" cy="309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97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17607-4DFA-E345-9566-D29749AC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13" y="27998"/>
            <a:ext cx="10058400" cy="1371600"/>
          </a:xfrm>
        </p:spPr>
        <p:txBody>
          <a:bodyPr/>
          <a:lstStyle/>
          <a:p>
            <a:r>
              <a:rPr lang="en-US" b="1" dirty="0"/>
              <a:t>Living in Sparta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EAC9-9B66-A44D-85A5-C748A2D1C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22" y="1193701"/>
            <a:ext cx="7507574" cy="4871803"/>
          </a:xfrm>
        </p:spPr>
        <p:txBody>
          <a:bodyPr>
            <a:normAutofit/>
          </a:bodyPr>
          <a:lstStyle/>
          <a:p>
            <a:r>
              <a:rPr lang="en-US" sz="2300" dirty="0"/>
              <a:t>Life in Athens was free and open, but life for the citizens for the citizens of </a:t>
            </a:r>
            <a:r>
              <a:rPr lang="en-US" sz="2300" b="1" u="sng" dirty="0"/>
              <a:t>Sparta</a:t>
            </a:r>
            <a:r>
              <a:rPr lang="en-US" sz="2300" dirty="0"/>
              <a:t> was just the opposite. Life in Sparta was </a:t>
            </a:r>
            <a:r>
              <a:rPr lang="en-US" sz="2300" b="1" u="sng" dirty="0"/>
              <a:t>harsh</a:t>
            </a:r>
            <a:r>
              <a:rPr lang="en-US" sz="2300" dirty="0"/>
              <a:t> and even </a:t>
            </a:r>
            <a:r>
              <a:rPr lang="en-US" sz="2300" b="1" u="sng" dirty="0"/>
              <a:t>cruel</a:t>
            </a:r>
            <a:r>
              <a:rPr lang="en-US" sz="2300" dirty="0"/>
              <a:t>. </a:t>
            </a:r>
          </a:p>
          <a:p>
            <a:r>
              <a:rPr lang="en-US" sz="2300" dirty="0"/>
              <a:t>The Spartans themselves were tough, silent, and grim.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D3198F-A0CA-D149-AE02-05D9D5AE6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846" y="329458"/>
            <a:ext cx="3989882" cy="2649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170F0A-13CE-B34C-ACAF-A352C3049A19}"/>
              </a:ext>
            </a:extLst>
          </p:cNvPr>
          <p:cNvSpPr txBox="1"/>
          <p:nvPr/>
        </p:nvSpPr>
        <p:spPr>
          <a:xfrm>
            <a:off x="269822" y="3211812"/>
            <a:ext cx="116523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city-state of Sparta had one basic rule: </a:t>
            </a:r>
            <a:r>
              <a:rPr lang="en-US" sz="2400" b="1" u="sng" dirty="0"/>
              <a:t>Always put the city’s needs above your own.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Early in its history, the Spartans conquered the land around their city. They turned the conquered people into </a:t>
            </a:r>
            <a:r>
              <a:rPr lang="en-US" sz="2400" b="1" u="sng" dirty="0"/>
              <a:t>helots</a:t>
            </a:r>
            <a:r>
              <a:rPr lang="en-US" sz="2400" dirty="0"/>
              <a:t>, or slaves owned by the city-state of Sparta.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Helots did all of the farm work on the land owned by Spartans.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The helots far outnumbered the Spartans. In fear of a helot revolt, the Spartans turned their city into an armed camp. (They treated helots very </a:t>
            </a:r>
            <a:r>
              <a:rPr lang="en-US" sz="2400" b="1" u="sng" dirty="0"/>
              <a:t>harshly</a:t>
            </a:r>
            <a:r>
              <a:rPr lang="en-US" sz="2400" dirty="0"/>
              <a:t>.)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3359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FC14-1494-E649-AE6D-D1D04348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5" y="307298"/>
            <a:ext cx="10058400" cy="1371600"/>
          </a:xfrm>
        </p:spPr>
        <p:txBody>
          <a:bodyPr>
            <a:normAutofit/>
          </a:bodyPr>
          <a:lstStyle/>
          <a:p>
            <a:r>
              <a:rPr lang="en-US" sz="4400" b="1" dirty="0"/>
              <a:t>Growing Up Male in Sparta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8147-B521-2A48-8B4F-B6799BB86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013" y="1678898"/>
            <a:ext cx="8816714" cy="5371725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Training</a:t>
            </a:r>
            <a:r>
              <a:rPr lang="en-US" sz="2400" dirty="0"/>
              <a:t> began early. At </a:t>
            </a:r>
            <a:r>
              <a:rPr lang="en-US" sz="2400" b="1" u="sng" dirty="0"/>
              <a:t>7 years old</a:t>
            </a:r>
            <a:r>
              <a:rPr lang="en-US" sz="2400" dirty="0"/>
              <a:t>, a Spartan boy left his home to live in barracks with other boys. His training continued for the next </a:t>
            </a:r>
            <a:r>
              <a:rPr lang="en-US" sz="2400" b="1" u="sng" dirty="0"/>
              <a:t>13 years</a:t>
            </a:r>
            <a:r>
              <a:rPr lang="en-US" sz="2400" dirty="0"/>
              <a:t>.</a:t>
            </a:r>
          </a:p>
          <a:p>
            <a:r>
              <a:rPr lang="en-US" sz="2400" dirty="0"/>
              <a:t>By the age of 12, a boy had spent long hours practicing with </a:t>
            </a:r>
            <a:r>
              <a:rPr lang="en-US" sz="2400" b="1" u="sng" dirty="0"/>
              <a:t>swords</a:t>
            </a:r>
            <a:r>
              <a:rPr lang="en-US" sz="2400" dirty="0"/>
              <a:t> and </a:t>
            </a:r>
            <a:r>
              <a:rPr lang="en-US" sz="2400" b="1" u="sng" dirty="0"/>
              <a:t>spears</a:t>
            </a:r>
            <a:r>
              <a:rPr lang="en-US" sz="2400" dirty="0"/>
              <a:t>. He had only one cloak and a thin mat to sleep on. He could hardly live on the small amount of food he was given, so he was urged to </a:t>
            </a:r>
            <a:r>
              <a:rPr lang="en-US" sz="2400" b="1" u="sng" dirty="0"/>
              <a:t>steal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The Spartans thought that a boy who learned to steal would know how to </a:t>
            </a:r>
            <a:r>
              <a:rPr lang="en-US" sz="2400" b="1" u="sng" dirty="0"/>
              <a:t>live off the land </a:t>
            </a:r>
            <a:r>
              <a:rPr lang="en-US" sz="2400" dirty="0"/>
              <a:t>during a </a:t>
            </a:r>
            <a:r>
              <a:rPr lang="en-US" sz="2400" b="1" u="sng" dirty="0"/>
              <a:t>war</a:t>
            </a:r>
            <a:r>
              <a:rPr lang="en-US" sz="2400" dirty="0"/>
              <a:t>.</a:t>
            </a:r>
          </a:p>
          <a:p>
            <a:r>
              <a:rPr lang="en-US" sz="2400" dirty="0"/>
              <a:t>When he became </a:t>
            </a:r>
            <a:r>
              <a:rPr lang="en-US" sz="2400" b="1" u="sng" dirty="0"/>
              <a:t>20</a:t>
            </a:r>
            <a:r>
              <a:rPr lang="en-US" sz="2400" dirty="0"/>
              <a:t>, a young man officially became a </a:t>
            </a:r>
            <a:r>
              <a:rPr lang="en-US" sz="2400" b="1" u="sng" dirty="0"/>
              <a:t>soldier</a:t>
            </a:r>
            <a:r>
              <a:rPr lang="en-US" sz="2400" dirty="0"/>
              <a:t>. Men remained soldiers until their </a:t>
            </a:r>
            <a:r>
              <a:rPr lang="en-US" sz="2400" b="1" u="sng" dirty="0"/>
              <a:t>60</a:t>
            </a:r>
            <a:r>
              <a:rPr lang="en-US" sz="2400" b="1" u="sng" baseline="30000" dirty="0"/>
              <a:t>th</a:t>
            </a:r>
            <a:r>
              <a:rPr lang="en-US" sz="2400" b="1" u="sng" dirty="0"/>
              <a:t> birthday</a:t>
            </a:r>
            <a:r>
              <a:rPr lang="en-US" sz="24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84004-E994-C240-97D8-13FA90404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514"/>
            <a:ext cx="2907512" cy="393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B5D5-B7ED-4C4C-830D-4A970F83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60" y="413541"/>
            <a:ext cx="10058400" cy="1371600"/>
          </a:xfrm>
        </p:spPr>
        <p:txBody>
          <a:bodyPr/>
          <a:lstStyle/>
          <a:p>
            <a:r>
              <a:rPr lang="en-US" b="1" dirty="0"/>
              <a:t>Section 1: Daily Life in Athens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E038-54D8-D84F-B3F8-2F0FAE33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4" y="2229037"/>
            <a:ext cx="10058400" cy="3931920"/>
          </a:xfrm>
        </p:spPr>
        <p:txBody>
          <a:bodyPr>
            <a:normAutofit fontScale="92500" lnSpcReduction="10000"/>
          </a:bodyPr>
          <a:lstStyle/>
          <a:p>
            <a:r>
              <a:rPr lang="en-US" sz="4400" b="1" u="sng" dirty="0"/>
              <a:t>Athens: </a:t>
            </a:r>
            <a:r>
              <a:rPr lang="en-US" sz="4400" dirty="0"/>
              <a:t>A city-state in ancient Greece; the capital of modern-day Greece</a:t>
            </a:r>
            <a:br>
              <a:rPr lang="en-US" sz="4400" dirty="0"/>
            </a:br>
            <a:endParaRPr lang="en-US" sz="4400" dirty="0"/>
          </a:p>
          <a:p>
            <a:r>
              <a:rPr lang="en-US" sz="4400" b="1" u="sng" dirty="0"/>
              <a:t>Agora: </a:t>
            </a:r>
            <a:r>
              <a:rPr lang="en-US" sz="4400" dirty="0"/>
              <a:t>A public market and meeting place in an ancient Greek city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4D703-8111-1943-9C47-448B00A7E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654" y="1848099"/>
            <a:ext cx="1828372" cy="1776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003E7-7552-1045-97E6-52AC9A280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120" y="4194997"/>
            <a:ext cx="1335440" cy="234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CFC14-1494-E649-AE6D-D1D043484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5" y="307298"/>
            <a:ext cx="10058400" cy="1371600"/>
          </a:xfrm>
        </p:spPr>
        <p:txBody>
          <a:bodyPr>
            <a:normAutofit/>
          </a:bodyPr>
          <a:lstStyle/>
          <a:p>
            <a:r>
              <a:rPr lang="en-US" sz="4400" b="1" dirty="0"/>
              <a:t>Growing Up Female in Sparta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58147-B521-2A48-8B4F-B6799BB86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8013" y="1678898"/>
            <a:ext cx="8816714" cy="5371725"/>
          </a:xfrm>
        </p:spPr>
        <p:txBody>
          <a:bodyPr>
            <a:normAutofit/>
          </a:bodyPr>
          <a:lstStyle/>
          <a:p>
            <a:r>
              <a:rPr lang="en-US" sz="2400" dirty="0"/>
              <a:t>Like the boys, </a:t>
            </a:r>
            <a:r>
              <a:rPr lang="en-US" sz="2400" b="1" u="sng" dirty="0"/>
              <a:t>girls</a:t>
            </a:r>
            <a:r>
              <a:rPr lang="en-US" sz="2400" dirty="0"/>
              <a:t> also </a:t>
            </a:r>
            <a:r>
              <a:rPr lang="en-US" sz="2400" b="1" u="sng" dirty="0"/>
              <a:t>trained</a:t>
            </a:r>
            <a:r>
              <a:rPr lang="en-US" sz="2400" dirty="0"/>
              <a:t> and competed in wrestling and spear throwing. No one expected girls to become soldiers. However, Spartans did believe that girls who grew up strong and healthy would have </a:t>
            </a:r>
            <a:r>
              <a:rPr lang="en-US" sz="2400" b="1" u="sng" dirty="0"/>
              <a:t>strong, healthy children.</a:t>
            </a:r>
          </a:p>
          <a:p>
            <a:r>
              <a:rPr lang="en-US" sz="2400" dirty="0"/>
              <a:t>Unlike other Greek women, Spartan women were trained to </a:t>
            </a:r>
            <a:r>
              <a:rPr lang="en-US" sz="2400" b="1" u="sng" dirty="0"/>
              <a:t>exercise</a:t>
            </a:r>
            <a:r>
              <a:rPr lang="en-US" sz="2400" dirty="0"/>
              <a:t> and </a:t>
            </a:r>
            <a:r>
              <a:rPr lang="en-US" sz="2400" b="1" u="sng" dirty="0"/>
              <a:t>build up their bodies</a:t>
            </a:r>
            <a:r>
              <a:rPr lang="en-US" sz="2400" dirty="0"/>
              <a:t>.</a:t>
            </a:r>
          </a:p>
          <a:p>
            <a:r>
              <a:rPr lang="en-US" sz="2400" dirty="0"/>
              <a:t>Spartan women were allowed to </a:t>
            </a:r>
            <a:r>
              <a:rPr lang="en-US" sz="2400" b="1" u="sng" dirty="0"/>
              <a:t>own land </a:t>
            </a:r>
            <a:r>
              <a:rPr lang="en-US" sz="2400" dirty="0"/>
              <a:t>even take some part in </a:t>
            </a:r>
            <a:r>
              <a:rPr lang="en-US" sz="2400" b="1" u="sng" dirty="0"/>
              <a:t>business</a:t>
            </a:r>
            <a:r>
              <a:rPr lang="en-US" sz="2400" dirty="0"/>
              <a:t>.</a:t>
            </a:r>
          </a:p>
          <a:p>
            <a:pPr lvl="1"/>
            <a:r>
              <a:rPr lang="en-US" sz="2400" dirty="0"/>
              <a:t>However, like their Athenian sisters, they had to </a:t>
            </a:r>
            <a:r>
              <a:rPr lang="en-US" sz="2400" b="1" u="sng" dirty="0"/>
              <a:t>obey the males</a:t>
            </a:r>
            <a:r>
              <a:rPr lang="en-US" sz="2400" dirty="0"/>
              <a:t> in their lives.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04624-90DF-8B49-A8CD-F44BB4591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63" y="1678898"/>
            <a:ext cx="2848023" cy="43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93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1F75-CF6B-3849-8DCB-E86018FF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13" y="207880"/>
            <a:ext cx="10058400" cy="1371600"/>
          </a:xfrm>
        </p:spPr>
        <p:txBody>
          <a:bodyPr>
            <a:normAutofit/>
          </a:bodyPr>
          <a:lstStyle/>
          <a:p>
            <a:r>
              <a:rPr lang="en-US" sz="4400" b="1" dirty="0"/>
              <a:t>The Expanding Persian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AC512-8E0A-3F40-AE88-FF7E7C665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13" y="1664367"/>
            <a:ext cx="7012898" cy="4877799"/>
          </a:xfrm>
        </p:spPr>
        <p:txBody>
          <a:bodyPr>
            <a:normAutofit/>
          </a:bodyPr>
          <a:lstStyle/>
          <a:p>
            <a:r>
              <a:rPr lang="en-US" sz="3200" b="1" u="sng" dirty="0"/>
              <a:t>Cyrus the Great </a:t>
            </a:r>
            <a:r>
              <a:rPr lang="en-US" sz="3200" dirty="0"/>
              <a:t>had founded the </a:t>
            </a:r>
            <a:r>
              <a:rPr lang="en-US" sz="3200" b="1" u="sng" dirty="0"/>
              <a:t>Persian Empire </a:t>
            </a:r>
            <a:r>
              <a:rPr lang="en-US" sz="3200" dirty="0"/>
              <a:t>in the mid-500s B.C. Cyrus and the rulers who followed him extended the original empire. By 520 B.C., the Persians had gained control of the </a:t>
            </a:r>
            <a:r>
              <a:rPr lang="en-US" sz="3200" b="1" u="sng" dirty="0"/>
              <a:t>Greek colonies </a:t>
            </a:r>
            <a:r>
              <a:rPr lang="en-US" sz="3200" dirty="0"/>
              <a:t>on the </a:t>
            </a:r>
            <a:r>
              <a:rPr lang="en-US" sz="3200" b="1" u="sng" dirty="0"/>
              <a:t>west coast</a:t>
            </a:r>
            <a:r>
              <a:rPr lang="en-US" sz="3200" dirty="0"/>
              <a:t> of Asia minor.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6B66A6-CDC3-B343-92C7-449DFACEA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4787" y="1335166"/>
            <a:ext cx="38100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550D4-1C17-6A41-9AFD-462B98D6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64" y="447722"/>
            <a:ext cx="10058400" cy="1371600"/>
          </a:xfrm>
        </p:spPr>
        <p:txBody>
          <a:bodyPr/>
          <a:lstStyle/>
          <a:p>
            <a:r>
              <a:rPr lang="en-US" b="1" dirty="0"/>
              <a:t>Battle at Marathon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397F8-31D4-E145-9C07-528D0531C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64" y="1684410"/>
            <a:ext cx="11167672" cy="4590956"/>
          </a:xfrm>
        </p:spPr>
        <p:txBody>
          <a:bodyPr>
            <a:noAutofit/>
          </a:bodyPr>
          <a:lstStyle/>
          <a:p>
            <a:r>
              <a:rPr lang="en-US" sz="2300" dirty="0"/>
              <a:t>In the fall of 490 B.C., a force including thousands of Persians landed in Greece. The Persian soldiers gathered at </a:t>
            </a:r>
            <a:r>
              <a:rPr lang="en-US" sz="2300" b="1" u="sng" dirty="0"/>
              <a:t>Marathon</a:t>
            </a:r>
            <a:r>
              <a:rPr lang="en-US" sz="2300" dirty="0"/>
              <a:t>, about </a:t>
            </a:r>
            <a:r>
              <a:rPr lang="en-US" sz="2300" b="1" u="sng" dirty="0"/>
              <a:t>25 miles north of Athens.</a:t>
            </a:r>
          </a:p>
          <a:p>
            <a:r>
              <a:rPr lang="en-US" sz="2300" dirty="0"/>
              <a:t>The Athenians hastily put together a small army. However, the Persians </a:t>
            </a:r>
            <a:r>
              <a:rPr lang="en-US" sz="2300" b="1" u="sng" dirty="0"/>
              <a:t>outnumbered</a:t>
            </a:r>
            <a:r>
              <a:rPr lang="en-US" sz="2300" dirty="0"/>
              <a:t> the by at least </a:t>
            </a:r>
            <a:r>
              <a:rPr lang="en-US" sz="2300" b="1" u="sng" dirty="0"/>
              <a:t>two to one</a:t>
            </a:r>
            <a:r>
              <a:rPr lang="en-US" sz="2300" dirty="0"/>
              <a:t>. </a:t>
            </a:r>
          </a:p>
          <a:p>
            <a:r>
              <a:rPr lang="en-US" sz="2300" dirty="0"/>
              <a:t>For several days, the armies </a:t>
            </a:r>
            <a:r>
              <a:rPr lang="en-US" sz="2300" b="1" u="sng" dirty="0"/>
              <a:t>stared tensely </a:t>
            </a:r>
            <a:r>
              <a:rPr lang="en-US" sz="2300" dirty="0"/>
              <a:t>at each other across the plain of Marathon.</a:t>
            </a:r>
          </a:p>
          <a:p>
            <a:r>
              <a:rPr lang="en-US" sz="2300" dirty="0"/>
              <a:t>Then, without warning, the </a:t>
            </a:r>
            <a:r>
              <a:rPr lang="en-US" sz="2300" b="1" u="sng" dirty="0"/>
              <a:t>Athenians rushed the Persians</a:t>
            </a:r>
            <a:r>
              <a:rPr lang="en-US" sz="2300" dirty="0"/>
              <a:t>, who were overwhelmed by the furious attack. By one account, at the end of the battle the Athenians had killed 6,400 Persians but had only lost 192 soldiers themselves.</a:t>
            </a:r>
          </a:p>
          <a:p>
            <a:r>
              <a:rPr lang="en-US" sz="2300" dirty="0"/>
              <a:t>The tiny state of </a:t>
            </a:r>
            <a:r>
              <a:rPr lang="en-US" sz="2300" b="1" u="sng" dirty="0"/>
              <a:t>Athens</a:t>
            </a:r>
            <a:r>
              <a:rPr lang="en-US" sz="2300" dirty="0"/>
              <a:t> had </a:t>
            </a:r>
            <a:r>
              <a:rPr lang="en-US" sz="2300" b="1" u="sng" dirty="0"/>
              <a:t>defeated</a:t>
            </a:r>
            <a:r>
              <a:rPr lang="en-US" sz="2300" dirty="0"/>
              <a:t> the giant that had come to destroy 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94045-CE62-3348-83E9-C2AC4B8C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830" y="0"/>
            <a:ext cx="3992380" cy="16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61950-245A-854D-A8ED-F9C16F4D4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23" y="733584"/>
            <a:ext cx="7350177" cy="5554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66052-3FE3-3E49-9737-5D93067DD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9857"/>
            <a:ext cx="4372444" cy="63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6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FE8-79B0-8744-86B2-90157603A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182130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Conflict and the Athenian Empire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2349-4062-A447-B505-FC0581395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2" y="1379095"/>
            <a:ext cx="11529935" cy="4775866"/>
          </a:xfrm>
        </p:spPr>
        <p:txBody>
          <a:bodyPr>
            <a:noAutofit/>
          </a:bodyPr>
          <a:lstStyle/>
          <a:p>
            <a:r>
              <a:rPr lang="en-US" sz="2300" dirty="0"/>
              <a:t>More </a:t>
            </a:r>
            <a:r>
              <a:rPr lang="en-US" sz="2300" b="1" u="sng" dirty="0"/>
              <a:t>battles</a:t>
            </a:r>
            <a:r>
              <a:rPr lang="en-US" sz="2300" dirty="0"/>
              <a:t> with </a:t>
            </a:r>
            <a:r>
              <a:rPr lang="en-US" sz="2300" b="1" u="sng" dirty="0"/>
              <a:t>Persia</a:t>
            </a:r>
            <a:r>
              <a:rPr lang="en-US" sz="2300" dirty="0"/>
              <a:t> followed. As a common enemy, Persia </a:t>
            </a:r>
            <a:r>
              <a:rPr lang="en-US" sz="2300" b="1" u="sng" dirty="0"/>
              <a:t>distracted</a:t>
            </a:r>
            <a:r>
              <a:rPr lang="en-US" sz="2300" dirty="0"/>
              <a:t> the Greek city-states from fighting one another. Briefly united, Greece drove away the Persians.</a:t>
            </a:r>
          </a:p>
          <a:p>
            <a:r>
              <a:rPr lang="en-US" sz="2300" b="1" u="sng" dirty="0"/>
              <a:t>Athens</a:t>
            </a:r>
            <a:r>
              <a:rPr lang="en-US" sz="2300" dirty="0"/>
              <a:t> emerged from the war as the most powerful city-state in Greece. Athens joined other city-states in the </a:t>
            </a:r>
            <a:r>
              <a:rPr lang="en-US" sz="2300" b="1" u="sng" dirty="0"/>
              <a:t>Delian League</a:t>
            </a:r>
            <a:r>
              <a:rPr lang="en-US" sz="2300" dirty="0"/>
              <a:t>, named after the island of Delos, where the league’s treasury was kept.</a:t>
            </a:r>
          </a:p>
          <a:p>
            <a:pPr lvl="1"/>
            <a:r>
              <a:rPr lang="en-US" sz="2300" dirty="0"/>
              <a:t>In time, however, these cities were treated more like </a:t>
            </a:r>
            <a:r>
              <a:rPr lang="en-US" sz="2300" b="1" u="sng" dirty="0"/>
              <a:t>subjects</a:t>
            </a:r>
            <a:r>
              <a:rPr lang="en-US" sz="2300" dirty="0"/>
              <a:t> of Athens and less like allies.</a:t>
            </a:r>
          </a:p>
          <a:p>
            <a:pPr lvl="1"/>
            <a:r>
              <a:rPr lang="en-US" sz="2300" dirty="0"/>
              <a:t>Athens came to dominate the league, forcing them to </a:t>
            </a:r>
            <a:r>
              <a:rPr lang="en-US" sz="2300" b="1" u="sng" dirty="0"/>
              <a:t>bow to its will</a:t>
            </a:r>
            <a:r>
              <a:rPr lang="en-US" sz="2300" dirty="0"/>
              <a:t>.</a:t>
            </a:r>
          </a:p>
          <a:p>
            <a:r>
              <a:rPr lang="en-US" sz="2300" dirty="0"/>
              <a:t>Ironically, Athens supported democratic practices in their own city despite its treatment of other city-states.</a:t>
            </a:r>
          </a:p>
          <a:p>
            <a:r>
              <a:rPr lang="en-US" sz="2300" dirty="0"/>
              <a:t>The years </a:t>
            </a:r>
            <a:r>
              <a:rPr lang="en-US" sz="2300" b="1" u="sng" dirty="0"/>
              <a:t>following</a:t>
            </a:r>
            <a:r>
              <a:rPr lang="en-US" sz="2300" dirty="0"/>
              <a:t> the </a:t>
            </a:r>
            <a:r>
              <a:rPr lang="en-US" sz="2300" b="1" u="sng" dirty="0"/>
              <a:t>Persian Wars </a:t>
            </a:r>
            <a:r>
              <a:rPr lang="en-US" sz="2300" dirty="0"/>
              <a:t>were the </a:t>
            </a:r>
            <a:r>
              <a:rPr lang="en-US" sz="2300" b="1" u="sng" dirty="0"/>
              <a:t>Golden Age of Athens</a:t>
            </a:r>
            <a:r>
              <a:rPr lang="en-US" sz="2300" dirty="0"/>
              <a:t>, as discussed in Chapter 6.</a:t>
            </a:r>
          </a:p>
        </p:txBody>
      </p:sp>
    </p:spTree>
    <p:extLst>
      <p:ext uri="{BB962C8B-B14F-4D97-AF65-F5344CB8AC3E}">
        <p14:creationId xmlns:p14="http://schemas.microsoft.com/office/powerpoint/2010/main" val="978987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BBD7-60BF-0D45-A056-3EA99B530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98" y="1205303"/>
            <a:ext cx="4181366" cy="137160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The Peloponnesian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3F94C-76B9-914D-8DFE-57204FFA1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694" y="3946911"/>
            <a:ext cx="11482465" cy="3931920"/>
          </a:xfrm>
        </p:spPr>
        <p:txBody>
          <a:bodyPr>
            <a:normAutofit/>
          </a:bodyPr>
          <a:lstStyle/>
          <a:p>
            <a:r>
              <a:rPr lang="en-US" sz="2400" dirty="0"/>
              <a:t>People began to </a:t>
            </a:r>
            <a:r>
              <a:rPr lang="en-US" sz="2400" b="1" u="sng" dirty="0"/>
              <a:t>fear</a:t>
            </a:r>
            <a:r>
              <a:rPr lang="en-US" sz="2400" dirty="0"/>
              <a:t> and </a:t>
            </a:r>
            <a:r>
              <a:rPr lang="en-US" sz="2400" b="1" u="sng" dirty="0"/>
              <a:t>resent</a:t>
            </a:r>
            <a:r>
              <a:rPr lang="en-US" sz="2400" dirty="0"/>
              <a:t> Athens’ power. They looked to </a:t>
            </a:r>
            <a:r>
              <a:rPr lang="en-US" sz="2400" b="1" u="sng" dirty="0"/>
              <a:t>Sparta</a:t>
            </a:r>
            <a:r>
              <a:rPr lang="en-US" sz="2400" dirty="0"/>
              <a:t>, which had not joined the alliance, to protect them.</a:t>
            </a:r>
          </a:p>
          <a:p>
            <a:r>
              <a:rPr lang="en-US" sz="2400" dirty="0"/>
              <a:t>To counter the Delian League, Sparta formed the </a:t>
            </a:r>
            <a:r>
              <a:rPr lang="en-US" sz="2400" b="1" u="sng" dirty="0"/>
              <a:t>Peloponnesian League</a:t>
            </a:r>
            <a:r>
              <a:rPr lang="en-US" sz="2400" dirty="0"/>
              <a:t>.</a:t>
            </a:r>
          </a:p>
          <a:p>
            <a:r>
              <a:rPr lang="en-US" sz="2400" dirty="0"/>
              <a:t>In 431 B.C., Sparta and its allies fought against Athens and its allies. Thus began the </a:t>
            </a:r>
            <a:r>
              <a:rPr lang="en-US" sz="2400" b="1" u="sng" dirty="0"/>
              <a:t>Peloponnesian War</a:t>
            </a:r>
            <a:r>
              <a:rPr lang="en-US" sz="2400" dirty="0"/>
              <a:t>, a conflict between Athens and Sparta that lasted for 27 years.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196FD-2E51-234F-BD30-061447EC4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931" y="0"/>
            <a:ext cx="6677228" cy="37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25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74686-2FE2-5740-8A94-F350CC38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108" y="1108710"/>
            <a:ext cx="7432112" cy="4914900"/>
          </a:xfrm>
        </p:spPr>
        <p:txBody>
          <a:bodyPr>
            <a:noAutofit/>
          </a:bodyPr>
          <a:lstStyle/>
          <a:p>
            <a:r>
              <a:rPr lang="en-US" sz="2300" dirty="0"/>
              <a:t>Even though </a:t>
            </a:r>
            <a:r>
              <a:rPr lang="en-US" sz="2300" b="1" u="sng" dirty="0"/>
              <a:t>Athens</a:t>
            </a:r>
            <a:r>
              <a:rPr lang="en-US" sz="2300" dirty="0"/>
              <a:t> had a </a:t>
            </a:r>
            <a:r>
              <a:rPr lang="en-US" sz="2300" b="1" u="sng" dirty="0"/>
              <a:t>fine navy </a:t>
            </a:r>
            <a:r>
              <a:rPr lang="en-US" sz="2300" dirty="0"/>
              <a:t>and more </a:t>
            </a:r>
            <a:r>
              <a:rPr lang="en-US" sz="2300" b="1" u="sng" dirty="0"/>
              <a:t>wealth</a:t>
            </a:r>
            <a:r>
              <a:rPr lang="en-US" sz="2300" dirty="0"/>
              <a:t> than the other city-states, its </a:t>
            </a:r>
            <a:r>
              <a:rPr lang="en-US" sz="2300" b="1" u="sng" dirty="0"/>
              <a:t>geography</a:t>
            </a:r>
            <a:r>
              <a:rPr lang="en-US" sz="2300" dirty="0"/>
              <a:t> was a great </a:t>
            </a:r>
            <a:r>
              <a:rPr lang="en-US" sz="2300" b="1" u="sng" dirty="0"/>
              <a:t>disadvantage</a:t>
            </a:r>
            <a:r>
              <a:rPr lang="en-US" sz="2300" dirty="0"/>
              <a:t> in the war. </a:t>
            </a:r>
          </a:p>
          <a:p>
            <a:r>
              <a:rPr lang="en-US" sz="2300" b="1" u="sng" dirty="0"/>
              <a:t>Sparta</a:t>
            </a:r>
            <a:r>
              <a:rPr lang="en-US" sz="2300" dirty="0"/>
              <a:t>, located </a:t>
            </a:r>
            <a:r>
              <a:rPr lang="en-US" sz="2300" b="1" u="sng" dirty="0"/>
              <a:t>inland</a:t>
            </a:r>
            <a:r>
              <a:rPr lang="en-US" sz="2300" dirty="0"/>
              <a:t>, could not be attacked from the sea. However, Sparta had only to march north to attack Athens by land.</a:t>
            </a:r>
          </a:p>
          <a:p>
            <a:r>
              <a:rPr lang="en-US" sz="2300" dirty="0"/>
              <a:t>When Sparta invaded Athens, the statesman Pericles let the people from the surrounding countryside move inside the city walls.</a:t>
            </a:r>
          </a:p>
          <a:p>
            <a:pPr lvl="1"/>
            <a:r>
              <a:rPr lang="en-US" sz="2300" dirty="0"/>
              <a:t>The </a:t>
            </a:r>
            <a:r>
              <a:rPr lang="en-US" sz="2300" b="1" u="sng" dirty="0"/>
              <a:t>overcrowded</a:t>
            </a:r>
            <a:r>
              <a:rPr lang="en-US" sz="2300" dirty="0"/>
              <a:t> conditions led to a </a:t>
            </a:r>
            <a:r>
              <a:rPr lang="en-US" sz="2300" b="1" u="sng" dirty="0"/>
              <a:t>plague</a:t>
            </a:r>
            <a:r>
              <a:rPr lang="en-US" sz="2300" dirty="0"/>
              <a:t>, or widespread disease. </a:t>
            </a:r>
          </a:p>
          <a:p>
            <a:pPr lvl="1"/>
            <a:r>
              <a:rPr lang="en-US" sz="2300" dirty="0"/>
              <a:t>By the time the plague ended five years later, about </a:t>
            </a:r>
            <a:r>
              <a:rPr lang="en-US" sz="2300" b="1" u="sng" dirty="0"/>
              <a:t>1/3</a:t>
            </a:r>
            <a:r>
              <a:rPr lang="en-US" sz="2300" dirty="0"/>
              <a:t> of the people of Athens had died from it. Among the dead was Pericles.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699A1C-40F0-9B4E-991C-CF79FE58D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424" y="228788"/>
            <a:ext cx="6882984" cy="87992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The Peloponnesian War,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4ABE3-3F89-F848-AEFF-FB70274D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"/>
            <a:ext cx="4425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21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5C419-B108-D846-8C62-11192A844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03" y="267840"/>
            <a:ext cx="10058400" cy="1371600"/>
          </a:xfrm>
        </p:spPr>
        <p:txBody>
          <a:bodyPr>
            <a:normAutofit/>
          </a:bodyPr>
          <a:lstStyle/>
          <a:p>
            <a:r>
              <a:rPr lang="en-US" sz="4000" b="1" dirty="0"/>
              <a:t>The Fall of Athens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ABDAB-FB2A-AC49-BFF1-2BC750D7B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03" y="1796862"/>
            <a:ext cx="6398302" cy="2102564"/>
          </a:xfrm>
        </p:spPr>
        <p:txBody>
          <a:bodyPr>
            <a:normAutofit/>
          </a:bodyPr>
          <a:lstStyle/>
          <a:p>
            <a:r>
              <a:rPr lang="en-US" sz="2500" dirty="0"/>
              <a:t>Athens </a:t>
            </a:r>
            <a:r>
              <a:rPr lang="en-US" sz="2500" b="1" u="sng" dirty="0"/>
              <a:t>never recovered </a:t>
            </a:r>
            <a:r>
              <a:rPr lang="en-US" sz="2500" dirty="0"/>
              <a:t>from its losses during the </a:t>
            </a:r>
            <a:r>
              <a:rPr lang="en-US" sz="2500" b="1" u="sng" dirty="0"/>
              <a:t>plague</a:t>
            </a:r>
            <a:r>
              <a:rPr lang="en-US" sz="2500" dirty="0"/>
              <a:t>. To make matters worse, </a:t>
            </a:r>
            <a:r>
              <a:rPr lang="en-US" sz="2500" b="1" u="sng" dirty="0"/>
              <a:t>Sparta</a:t>
            </a:r>
            <a:r>
              <a:rPr lang="en-US" sz="2500" dirty="0"/>
              <a:t> allied itself to its former common enemy to have the advantage of the </a:t>
            </a:r>
            <a:r>
              <a:rPr lang="en-US" sz="2500" b="1" u="sng" dirty="0"/>
              <a:t>Persian navy</a:t>
            </a:r>
            <a:r>
              <a:rPr lang="en-US" sz="25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88E54-BF05-6C45-A994-D2CA9B72D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604" y="-13757"/>
            <a:ext cx="5341495" cy="3913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8F8292-E8A9-5647-B2E1-9B138E2EF472}"/>
              </a:ext>
            </a:extLst>
          </p:cNvPr>
          <p:cNvSpPr txBox="1"/>
          <p:nvPr/>
        </p:nvSpPr>
        <p:spPr>
          <a:xfrm>
            <a:off x="452203" y="4023601"/>
            <a:ext cx="1107841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In 405 B.C., with their new allies, the Spartans staged a </a:t>
            </a:r>
            <a:r>
              <a:rPr lang="en-US" sz="2500" b="1" u="sng" dirty="0"/>
              <a:t>blockade</a:t>
            </a:r>
            <a:r>
              <a:rPr lang="en-US" sz="2500" dirty="0"/>
              <a:t>, an action take to isolate the enemy and cut off its supplies.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The Spartans surrounded and </a:t>
            </a:r>
            <a:r>
              <a:rPr lang="en-US" sz="2500" b="1" u="sng" dirty="0"/>
              <a:t>closed the harbor </a:t>
            </a:r>
            <a:r>
              <a:rPr lang="en-US" sz="2500" dirty="0"/>
              <a:t>where Athens received </a:t>
            </a:r>
            <a:r>
              <a:rPr lang="en-US" sz="2500" b="1" u="sng" dirty="0"/>
              <a:t>food</a:t>
            </a:r>
            <a:r>
              <a:rPr lang="en-US" sz="2500" dirty="0"/>
              <a:t> shipments.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/>
              <a:t>Starving and beaten, the </a:t>
            </a:r>
            <a:r>
              <a:rPr lang="en-US" sz="2500" b="1" u="sng" dirty="0"/>
              <a:t>Athenians surrendered </a:t>
            </a:r>
            <a:r>
              <a:rPr lang="en-US" sz="2500" dirty="0"/>
              <a:t>in 404 B.C. Athens never again dominated the Greek world.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284418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EB5D5-B7ED-4C4C-830D-4A970F835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60" y="174174"/>
            <a:ext cx="10058400" cy="1371600"/>
          </a:xfrm>
        </p:spPr>
        <p:txBody>
          <a:bodyPr/>
          <a:lstStyle/>
          <a:p>
            <a:r>
              <a:rPr lang="en-US" b="1" dirty="0"/>
              <a:t>Section 1: Daily Life in Athens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FE038-54D8-D84F-B3F8-2F0FAE334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4" y="2229037"/>
            <a:ext cx="10058400" cy="3931920"/>
          </a:xfrm>
        </p:spPr>
        <p:txBody>
          <a:bodyPr>
            <a:normAutofit/>
          </a:bodyPr>
          <a:lstStyle/>
          <a:p>
            <a:r>
              <a:rPr lang="en-US" sz="4400" b="1" u="sng" dirty="0"/>
              <a:t>Vendor: </a:t>
            </a:r>
            <a:r>
              <a:rPr lang="en-US" sz="4400" dirty="0"/>
              <a:t>Seller of goods</a:t>
            </a:r>
            <a:br>
              <a:rPr lang="en-US" sz="4400" dirty="0"/>
            </a:br>
            <a:endParaRPr lang="en-US" sz="4400" dirty="0"/>
          </a:p>
          <a:p>
            <a:r>
              <a:rPr lang="en-US" sz="4400" b="1" u="sng" dirty="0"/>
              <a:t>Slavery: </a:t>
            </a:r>
            <a:r>
              <a:rPr lang="en-US" sz="4400" dirty="0"/>
              <a:t>Condition of being owned by, and forced to work for, someone else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491C8-423C-7E4C-9C89-53FDB90B6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024" y="1455834"/>
            <a:ext cx="3199360" cy="2094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C0E71-2529-9748-BF83-9B48C4EE6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807" y="4452079"/>
            <a:ext cx="4277193" cy="240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1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EF8B-E3EA-C443-A930-4D046B28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5784" y="432731"/>
            <a:ext cx="10058400" cy="1371600"/>
          </a:xfrm>
        </p:spPr>
        <p:txBody>
          <a:bodyPr/>
          <a:lstStyle/>
          <a:p>
            <a:r>
              <a:rPr lang="en-US" b="1" dirty="0"/>
              <a:t>Public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EC497-11D9-7641-B44D-92552074D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941" y="1804331"/>
            <a:ext cx="7045377" cy="424221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Boys growing up in Athens needed only to look around to understand that it was the </a:t>
            </a:r>
            <a:r>
              <a:rPr lang="en-US" sz="3200" b="1" u="sng" dirty="0"/>
              <a:t>men</a:t>
            </a:r>
            <a:r>
              <a:rPr lang="en-US" sz="3200" dirty="0"/>
              <a:t> who were active in politics, in society, and in other aspects of Athenian public life.</a:t>
            </a:r>
          </a:p>
          <a:p>
            <a:pPr lvl="1"/>
            <a:r>
              <a:rPr lang="en-US" sz="2800" dirty="0"/>
              <a:t> </a:t>
            </a:r>
            <a:r>
              <a:rPr lang="en-US" sz="3000" dirty="0"/>
              <a:t>The boys knew that they could look forward to assuming an </a:t>
            </a:r>
            <a:r>
              <a:rPr lang="en-US" sz="3000" b="1" u="sng" dirty="0"/>
              <a:t>important role</a:t>
            </a:r>
            <a:r>
              <a:rPr lang="en-US" sz="3000" dirty="0"/>
              <a:t> in Athenian </a:t>
            </a:r>
            <a:r>
              <a:rPr lang="en-US" sz="3000" b="1" u="sng" dirty="0"/>
              <a:t>public life </a:t>
            </a:r>
            <a:r>
              <a:rPr lang="en-US" sz="3000" dirty="0"/>
              <a:t>as they became adults.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99C5E-D0D1-7445-87CC-725899717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86" y="824459"/>
            <a:ext cx="3245659" cy="520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0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11C9-CFD9-8A4F-B560-527CC742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56" y="949586"/>
            <a:ext cx="10058400" cy="1371600"/>
          </a:xfrm>
        </p:spPr>
        <p:txBody>
          <a:bodyPr/>
          <a:lstStyle/>
          <a:p>
            <a:r>
              <a:rPr lang="en-US" b="1" dirty="0"/>
              <a:t>The Marketplace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3D12F-B5B5-3D41-B866-20743E22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25" y="2926080"/>
            <a:ext cx="11759617" cy="393192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The </a:t>
            </a:r>
            <a:r>
              <a:rPr lang="en-US" sz="2800" b="1" u="sng" dirty="0"/>
              <a:t>Acropolis</a:t>
            </a:r>
            <a:r>
              <a:rPr lang="en-US" sz="2800" dirty="0"/>
              <a:t> was the center of Athens’ </a:t>
            </a:r>
            <a:r>
              <a:rPr lang="en-US" sz="2800" b="1" u="sng" dirty="0"/>
              <a:t>religious life</a:t>
            </a:r>
            <a:r>
              <a:rPr lang="en-US" sz="2800" dirty="0"/>
              <a:t>. The </a:t>
            </a:r>
            <a:r>
              <a:rPr lang="en-US" sz="2800" b="1" u="sng" dirty="0"/>
              <a:t>Agora</a:t>
            </a:r>
            <a:r>
              <a:rPr lang="en-US" sz="2800" dirty="0"/>
              <a:t> was the center of its </a:t>
            </a:r>
            <a:r>
              <a:rPr lang="en-US" sz="2800" b="1" u="sng" dirty="0"/>
              <a:t>public life</a:t>
            </a:r>
            <a:r>
              <a:rPr lang="en-US" sz="2800" dirty="0"/>
              <a:t>.</a:t>
            </a:r>
          </a:p>
          <a:p>
            <a:r>
              <a:rPr lang="en-US" sz="2800" dirty="0"/>
              <a:t>All Greek cities had agoras, or </a:t>
            </a:r>
            <a:r>
              <a:rPr lang="en-US" sz="2800" b="1" u="sng" dirty="0"/>
              <a:t>public markets </a:t>
            </a:r>
            <a:r>
              <a:rPr lang="en-US" sz="2800" dirty="0"/>
              <a:t>and meeting places.</a:t>
            </a:r>
          </a:p>
          <a:p>
            <a:r>
              <a:rPr lang="en-US" sz="2800" dirty="0"/>
              <a:t>“The Agora” in Athens was probably the busiest and most interesting all agoras. The </a:t>
            </a:r>
            <a:r>
              <a:rPr lang="en-US" sz="2800" b="1" u="sng" dirty="0"/>
              <a:t>mild climate </a:t>
            </a:r>
            <a:r>
              <a:rPr lang="en-US" sz="2800" dirty="0"/>
              <a:t>of Athens made it possible to carry on business in the open.</a:t>
            </a:r>
          </a:p>
          <a:p>
            <a:r>
              <a:rPr lang="en-US" sz="2800" dirty="0"/>
              <a:t>In the Agora, the men talked of politics, philosophy, or events in their community.</a:t>
            </a:r>
          </a:p>
          <a:p>
            <a:r>
              <a:rPr lang="en-US" sz="2800" dirty="0"/>
              <a:t>The streets were lined with shops. Buyers and </a:t>
            </a:r>
            <a:r>
              <a:rPr lang="en-US" sz="2800" b="1" u="sng" dirty="0"/>
              <a:t>vendors</a:t>
            </a:r>
            <a:r>
              <a:rPr lang="en-US" sz="2800" dirty="0"/>
              <a:t> (or sellers of goods) commonly haggled, or bargained, for the best prices.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2A8E8-0BE0-D140-9385-E33DF762D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915950" cy="280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19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DA958-87C5-9A44-A342-6D74EA4B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59" y="326520"/>
            <a:ext cx="10058400" cy="1371600"/>
          </a:xfrm>
        </p:spPr>
        <p:txBody>
          <a:bodyPr/>
          <a:lstStyle/>
          <a:p>
            <a:r>
              <a:rPr lang="en-US" b="1" dirty="0"/>
              <a:t>Public Buildings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108A7-6909-1B4A-BA30-B340524D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556" y="2014194"/>
            <a:ext cx="6580683" cy="3831486"/>
          </a:xfrm>
        </p:spPr>
        <p:txBody>
          <a:bodyPr>
            <a:normAutofit/>
          </a:bodyPr>
          <a:lstStyle/>
          <a:p>
            <a:r>
              <a:rPr lang="en-US" sz="2800" dirty="0"/>
              <a:t>Temples and government buildings lined the Agora.</a:t>
            </a:r>
          </a:p>
          <a:p>
            <a:r>
              <a:rPr lang="en-US" sz="2800" dirty="0"/>
              <a:t>The buildings were often beautiful structures, for Athenians greatly </a:t>
            </a:r>
            <a:r>
              <a:rPr lang="en-US" sz="2800" b="1" u="sng" dirty="0"/>
              <a:t>admired beauty </a:t>
            </a:r>
            <a:r>
              <a:rPr lang="en-US" sz="2800" dirty="0"/>
              <a:t>in </a:t>
            </a:r>
            <a:r>
              <a:rPr lang="en-US" sz="2800" b="1" u="sng" dirty="0"/>
              <a:t>architecture</a:t>
            </a:r>
            <a:r>
              <a:rPr lang="en-US" sz="2800" dirty="0"/>
              <a:t>.</a:t>
            </a:r>
          </a:p>
          <a:p>
            <a:r>
              <a:rPr lang="en-US" sz="2800" dirty="0"/>
              <a:t>The Greek classical style of architecture continues to </a:t>
            </a:r>
            <a:r>
              <a:rPr lang="en-US" sz="2800" b="1" u="sng" dirty="0"/>
              <a:t>influence</a:t>
            </a:r>
            <a:r>
              <a:rPr lang="en-US" sz="2800" dirty="0"/>
              <a:t> how buildings are built in our time!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AB76F-F009-F04F-AF8A-3231D974C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4194"/>
            <a:ext cx="5108648" cy="383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98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A6CB-8489-7641-A39C-2AABA6BD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5" y="1071398"/>
            <a:ext cx="10058400" cy="1371600"/>
          </a:xfrm>
        </p:spPr>
        <p:txBody>
          <a:bodyPr/>
          <a:lstStyle/>
          <a:p>
            <a:r>
              <a:rPr lang="en-US" b="1" dirty="0"/>
              <a:t>Private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143EE-C083-1840-8FCF-9D15C88FB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13" y="3239639"/>
            <a:ext cx="12064584" cy="3931920"/>
          </a:xfrm>
        </p:spPr>
        <p:txBody>
          <a:bodyPr>
            <a:normAutofit/>
          </a:bodyPr>
          <a:lstStyle/>
          <a:p>
            <a:r>
              <a:rPr lang="en-US" sz="2800" dirty="0"/>
              <a:t>Throughout Greece, private </a:t>
            </a:r>
            <a:r>
              <a:rPr lang="en-US" sz="2800" b="1" u="sng" dirty="0"/>
              <a:t>homes were plain</a:t>
            </a:r>
            <a:r>
              <a:rPr lang="en-US" sz="2800" dirty="0"/>
              <a:t>.</a:t>
            </a:r>
          </a:p>
          <a:p>
            <a:pPr lvl="1"/>
            <a:r>
              <a:rPr lang="en-US" sz="2400" dirty="0"/>
              <a:t>Greek houses consisted of rooms set around an open courtyard that was hidden from the street.</a:t>
            </a:r>
          </a:p>
          <a:p>
            <a:pPr lvl="1"/>
            <a:r>
              <a:rPr lang="en-US" sz="2400" dirty="0"/>
              <a:t>Water had to be carried from a public fountain.</a:t>
            </a:r>
          </a:p>
          <a:p>
            <a:r>
              <a:rPr lang="en-US" sz="2800" dirty="0"/>
              <a:t>The ancient Greeks ate </a:t>
            </a:r>
            <a:r>
              <a:rPr lang="en-US" sz="2800" b="1" u="sng" dirty="0"/>
              <a:t>simple foods</a:t>
            </a:r>
            <a:r>
              <a:rPr lang="en-US" sz="2800" dirty="0"/>
              <a:t>.</a:t>
            </a:r>
          </a:p>
          <a:p>
            <a:pPr lvl="1"/>
            <a:r>
              <a:rPr lang="en-US" sz="2400" dirty="0"/>
              <a:t>Examples: Bread, cheese, fish, vegetables</a:t>
            </a:r>
          </a:p>
          <a:p>
            <a:pPr lvl="1"/>
            <a:r>
              <a:rPr lang="en-US" sz="2400" dirty="0"/>
              <a:t>Most Athenians ate </a:t>
            </a:r>
            <a:r>
              <a:rPr lang="en-US" sz="2400" b="1" u="sng" dirty="0"/>
              <a:t>little meat</a:t>
            </a:r>
            <a:r>
              <a:rPr lang="en-US" sz="24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12F57-65C9-0B49-9A0A-70B533DF7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931" y="64744"/>
            <a:ext cx="7420131" cy="29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8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CA83-017C-2748-B0C8-363DFD35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97" y="475937"/>
            <a:ext cx="10058400" cy="1371600"/>
          </a:xfrm>
        </p:spPr>
        <p:txBody>
          <a:bodyPr/>
          <a:lstStyle/>
          <a:p>
            <a:pPr algn="ctr"/>
            <a:r>
              <a:rPr lang="en-US" b="1" dirty="0"/>
              <a:t>Women of Athens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55F60-38E3-A045-9BFD-4435EEF44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97" y="1870023"/>
            <a:ext cx="7929798" cy="5587368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Home</a:t>
            </a:r>
            <a:r>
              <a:rPr lang="en-US" sz="2800" dirty="0"/>
              <a:t> was where most Athenian women spent there days. Women led </a:t>
            </a:r>
            <a:r>
              <a:rPr lang="en-US" sz="2800" b="1" u="sng" dirty="0"/>
              <a:t>secluded lives</a:t>
            </a:r>
            <a:r>
              <a:rPr lang="en-US" sz="2800" dirty="0"/>
              <a:t>. Athenian men thought that women needed to be </a:t>
            </a:r>
            <a:r>
              <a:rPr lang="en-US" sz="2800" b="1" u="sng" dirty="0"/>
              <a:t>protected</a:t>
            </a:r>
            <a:r>
              <a:rPr lang="en-US" sz="2800" dirty="0"/>
              <a:t>, so women were kept out of the public eye.</a:t>
            </a:r>
          </a:p>
          <a:p>
            <a:r>
              <a:rPr lang="en-US" sz="2800" dirty="0"/>
              <a:t>Women </a:t>
            </a:r>
            <a:r>
              <a:rPr lang="en-US" sz="2800" b="1" u="sng" dirty="0"/>
              <a:t>could not take part in any politics </a:t>
            </a:r>
            <a:r>
              <a:rPr lang="en-US" sz="2800" dirty="0"/>
              <a:t>or vote. They could </a:t>
            </a:r>
            <a:r>
              <a:rPr lang="en-US" sz="2800" b="1" u="sng" dirty="0"/>
              <a:t>not own property</a:t>
            </a:r>
            <a:r>
              <a:rPr lang="en-US" sz="2800" dirty="0"/>
              <a:t>. </a:t>
            </a:r>
          </a:p>
          <a:p>
            <a:pPr lvl="1"/>
            <a:r>
              <a:rPr lang="en-US" sz="2800" dirty="0"/>
              <a:t>About the only official activity allowed them was to be priestesses in religious groups.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D3597A-8689-9540-893E-E0358BDF8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972" y="0"/>
            <a:ext cx="2616113" cy="3695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39BE9-4580-554A-BBC0-952489B0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7395" y="3226914"/>
            <a:ext cx="2840633" cy="31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3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3E6D5E-B89D-2F47-ABB2-A9AFAD86E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374"/>
            <a:ext cx="4856813" cy="36170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AB8613-F540-9949-90D7-6BC68D5524D3}"/>
              </a:ext>
            </a:extLst>
          </p:cNvPr>
          <p:cNvSpPr/>
          <p:nvPr/>
        </p:nvSpPr>
        <p:spPr>
          <a:xfrm>
            <a:off x="4636958" y="497428"/>
            <a:ext cx="7420131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b="1" u="sng" dirty="0"/>
              <a:t>Running the home </a:t>
            </a:r>
            <a:r>
              <a:rPr lang="en-US" sz="2500" dirty="0"/>
              <a:t>and </a:t>
            </a:r>
            <a:r>
              <a:rPr lang="en-US" sz="2500" b="1" u="sng" dirty="0"/>
              <a:t>family</a:t>
            </a:r>
            <a:r>
              <a:rPr lang="en-US" sz="2500" dirty="0"/>
              <a:t> was the job of the women.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/>
              <a:t>Women organized the spinning and weaving, looked after supplied of food/drink, and </a:t>
            </a:r>
            <a:r>
              <a:rPr lang="en-US" sz="2500" b="1" u="sng" dirty="0"/>
              <a:t>cared for young children</a:t>
            </a:r>
            <a:r>
              <a:rPr lang="en-US" sz="2500" dirty="0"/>
              <a:t>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500" dirty="0"/>
              <a:t>If a family was wealthy enough to have </a:t>
            </a:r>
            <a:r>
              <a:rPr lang="en-US" sz="2500" b="1" u="sng" dirty="0"/>
              <a:t>slaves</a:t>
            </a:r>
            <a:r>
              <a:rPr lang="en-US" sz="2500" dirty="0"/>
              <a:t>, they were the </a:t>
            </a:r>
            <a:r>
              <a:rPr lang="en-US" sz="2500" b="1" u="sng" dirty="0"/>
              <a:t>woman’s responsibility</a:t>
            </a:r>
            <a:r>
              <a:rPr lang="en-US" sz="2500" dirty="0"/>
              <a:t> as well. She directed them, trained them, and cared for them when they were sick.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500" dirty="0"/>
              <a:t>If a woman lived in a poor household, she often worked outside of the home making pottery, tending sheep, or manufacturing cloth from wool.</a:t>
            </a:r>
          </a:p>
        </p:txBody>
      </p:sp>
    </p:spTree>
    <p:extLst>
      <p:ext uri="{BB962C8B-B14F-4D97-AF65-F5344CB8AC3E}">
        <p14:creationId xmlns:p14="http://schemas.microsoft.com/office/powerpoint/2010/main" val="20550054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221</TotalTime>
  <Words>1763</Words>
  <Application>Microsoft Macintosh PowerPoint</Application>
  <PresentationFormat>Widescreen</PresentationFormat>
  <Paragraphs>107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Century Gothic</vt:lpstr>
      <vt:lpstr>Garamond</vt:lpstr>
      <vt:lpstr>Savon</vt:lpstr>
      <vt:lpstr>Chapter 7 “the glory of ancient Greece”</vt:lpstr>
      <vt:lpstr>Section 1: Daily Life in Athens</vt:lpstr>
      <vt:lpstr>Section 1: Daily Life in Athens</vt:lpstr>
      <vt:lpstr>Public Life</vt:lpstr>
      <vt:lpstr>The Marketplace</vt:lpstr>
      <vt:lpstr>Public Buildings</vt:lpstr>
      <vt:lpstr>Private Life</vt:lpstr>
      <vt:lpstr>Women of Athens</vt:lpstr>
      <vt:lpstr>PowerPoint Presentation</vt:lpstr>
      <vt:lpstr>Slavery in  Ancient Greece</vt:lpstr>
      <vt:lpstr>Who Were the Slaves?</vt:lpstr>
      <vt:lpstr>The Lives of Slaves</vt:lpstr>
      <vt:lpstr>PowerPoint Presentation</vt:lpstr>
      <vt:lpstr>PowerPoint Presentation</vt:lpstr>
      <vt:lpstr>Section 2: Athens and Sparta</vt:lpstr>
      <vt:lpstr>Section 2: Athens and Sparta</vt:lpstr>
      <vt:lpstr>Section 2: Athens and Sparta</vt:lpstr>
      <vt:lpstr>Living in Sparta</vt:lpstr>
      <vt:lpstr>Growing Up Male in Sparta</vt:lpstr>
      <vt:lpstr>Growing Up Female in Sparta</vt:lpstr>
      <vt:lpstr>The Expanding Persian Empire</vt:lpstr>
      <vt:lpstr>Battle at Marathon</vt:lpstr>
      <vt:lpstr>PowerPoint Presentation</vt:lpstr>
      <vt:lpstr>Conflict and the Athenian Empire</vt:lpstr>
      <vt:lpstr>The Peloponnesian War</vt:lpstr>
      <vt:lpstr>The Peloponnesian War, Cont.</vt:lpstr>
      <vt:lpstr>The Fall of Athens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 “the glory of ancient Greece”</dc:title>
  <dc:creator>Borho, Michelle</dc:creator>
  <cp:lastModifiedBy>Borho, Michelle</cp:lastModifiedBy>
  <cp:revision>28</cp:revision>
  <dcterms:created xsi:type="dcterms:W3CDTF">2019-01-10T21:59:28Z</dcterms:created>
  <dcterms:modified xsi:type="dcterms:W3CDTF">2019-01-25T15:31:49Z</dcterms:modified>
</cp:coreProperties>
</file>