
<file path=[Content_Types].xml><?xml version="1.0" encoding="utf-8"?>
<Types xmlns="http://schemas.openxmlformats.org/package/2006/content-types"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04"/>
    <p:restoredTop sz="94685"/>
  </p:normalViewPr>
  <p:slideViewPr>
    <p:cSldViewPr snapToGrid="0" snapToObjects="1">
      <p:cViewPr varScale="1">
        <p:scale>
          <a:sx n="85" d="100"/>
          <a:sy n="85" d="100"/>
        </p:scale>
        <p:origin x="192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8523" y="1098388"/>
            <a:ext cx="10318418" cy="4394988"/>
          </a:xfrm>
        </p:spPr>
        <p:txBody>
          <a:bodyPr anchor="ctr">
            <a:noAutofit/>
          </a:bodyPr>
          <a:lstStyle>
            <a:lvl1pPr algn="ctr">
              <a:defRPr sz="10000" spc="8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15045" y="5979196"/>
            <a:ext cx="8045373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 i="0" cap="all" spc="4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78523" y="6375679"/>
            <a:ext cx="2329722" cy="348462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9334D819-9F07-4261-B09B-9E467E5D9002}" type="datetimeFigureOut">
              <a:rPr lang="en-US" dirty="0"/>
              <a:pPr/>
              <a:t>5/7/19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80332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67218" y="6375679"/>
            <a:ext cx="2329723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71766878-3199-4EAB-94E7-2D6D11070E14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5/7/19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066321" y="382386"/>
            <a:ext cx="1492132" cy="560040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382385"/>
            <a:ext cx="8392585" cy="560040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5/7/19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5/7/19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2929" y="1073888"/>
            <a:ext cx="8187071" cy="4064627"/>
          </a:xfrm>
        </p:spPr>
        <p:txBody>
          <a:bodyPr anchor="b">
            <a:normAutofit/>
          </a:bodyPr>
          <a:lstStyle>
            <a:lvl1pPr>
              <a:defRPr sz="8400" spc="80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2930" y="5159781"/>
            <a:ext cx="7017488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cap="all" spc="4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36546" y="6375679"/>
            <a:ext cx="1493947" cy="34846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9334D819-9F07-4261-B09B-9E467E5D9002}" type="datetimeFigureOut">
              <a:rPr lang="en-US" dirty="0"/>
              <a:pPr/>
              <a:t>5/7/19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79064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42434" y="6375679"/>
            <a:ext cx="1487566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71766878-3199-4EAB-94E7-2D6D11070E14}" type="slidenum">
              <a:rPr lang="en-US" dirty="0"/>
              <a:pPr/>
              <a:t>‹#›</a:t>
            </a:fld>
            <a:endParaRPr lang="en-US" dirty="0"/>
          </a:p>
        </p:txBody>
      </p:sp>
      <p:grpSp>
        <p:nvGrpSpPr>
          <p:cNvPr id="7" name="Group 6" title="left scallop shape"/>
          <p:cNvGrpSpPr/>
          <p:nvPr/>
        </p:nvGrpSpPr>
        <p:grpSpPr>
          <a:xfrm>
            <a:off x="0" y="0"/>
            <a:ext cx="2814638" cy="6858000"/>
            <a:chOff x="0" y="0"/>
            <a:chExt cx="2814638" cy="6858000"/>
          </a:xfrm>
        </p:grpSpPr>
        <p:sp>
          <p:nvSpPr>
            <p:cNvPr id="11" name="Freeform 6" title="left scallop shape"/>
            <p:cNvSpPr/>
            <p:nvPr/>
          </p:nvSpPr>
          <p:spPr bwMode="auto"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Freeform 11" title="left scallop inline"/>
            <p:cNvSpPr/>
            <p:nvPr/>
          </p:nvSpPr>
          <p:spPr bwMode="auto"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286000"/>
            <a:ext cx="4800600" cy="36195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7796" y="2286000"/>
            <a:ext cx="4800600" cy="36195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5/7/19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2728" y="381000"/>
            <a:ext cx="10172700" cy="149351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7300" y="2909102"/>
            <a:ext cx="4800600" cy="299639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33864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33864" y="2909102"/>
            <a:ext cx="4800600" cy="299639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5/7/19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5/7/19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5/7/19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4" y="457199"/>
            <a:ext cx="3092115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cap="all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051" y="920377"/>
            <a:ext cx="6158418" cy="49851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5" y="1741336"/>
            <a:ext cx="3092115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051" y="6375679"/>
            <a:ext cx="1233355" cy="348462"/>
          </a:xfrm>
        </p:spPr>
        <p:txBody>
          <a:bodyPr/>
          <a:lstStyle/>
          <a:p>
            <a:fld id="{9334D819-9F07-4261-B09B-9E467E5D9002}" type="datetimeFigureOut">
              <a:rPr lang="en-US" dirty="0"/>
              <a:t>5/7/19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0" y="6375679"/>
            <a:ext cx="3482179" cy="34579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91014" y="6375679"/>
            <a:ext cx="1232456" cy="345796"/>
          </a:xfrm>
        </p:spPr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  <p:sp>
        <p:nvSpPr>
          <p:cNvPr id="8" name="Rectangle 7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83464" y="0"/>
            <a:ext cx="7355585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3" y="457200"/>
            <a:ext cx="3092117" cy="119667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3" y="1741336"/>
            <a:ext cx="3092117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950" y="6375679"/>
            <a:ext cx="1232456" cy="348462"/>
          </a:xfrm>
        </p:spPr>
        <p:txBody>
          <a:bodyPr/>
          <a:lstStyle/>
          <a:p>
            <a:fld id="{9334D819-9F07-4261-B09B-9E467E5D9002}" type="datetimeFigureOut">
              <a:rPr lang="en-US" dirty="0"/>
              <a:t>5/7/19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8" cy="34579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87568" y="6375679"/>
            <a:ext cx="1234440" cy="345796"/>
          </a:xfrm>
        </p:spPr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9334D819-9F07-4261-B09B-9E467E5D9002}" type="datetimeFigureOut">
              <a:rPr lang="en-US" dirty="0"/>
              <a:pPr/>
              <a:t>5/7/19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71766878-3199-4EAB-94E7-2D6D11070E14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1" name="Freeform 6" title="Left scallop edge"/>
          <p:cNvSpPr/>
          <p:nvPr/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right edge border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100" kern="1200" cap="all" spc="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orient="horz" pos="400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720">
          <p15:clr>
            <a:srgbClr val="F26B43"/>
          </p15:clr>
        </p15:guide>
        <p15:guide id="6" orient="horz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F6A7EF-F317-5747-8408-9332CF1AF3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78523" y="1231506"/>
            <a:ext cx="10318418" cy="4394988"/>
          </a:xfrm>
        </p:spPr>
        <p:txBody>
          <a:bodyPr/>
          <a:lstStyle/>
          <a:p>
            <a:r>
              <a:rPr lang="en-US" sz="4600" dirty="0"/>
              <a:t>{Chapter 11, Section 3}</a:t>
            </a:r>
            <a:br>
              <a:rPr lang="en-US" sz="4600" dirty="0"/>
            </a:br>
            <a:r>
              <a:rPr lang="en-US" sz="4600" dirty="0"/>
              <a:t>East Africa’s great trading centers</a:t>
            </a:r>
          </a:p>
        </p:txBody>
      </p:sp>
    </p:spTree>
    <p:extLst>
      <p:ext uri="{BB962C8B-B14F-4D97-AF65-F5344CB8AC3E}">
        <p14:creationId xmlns:p14="http://schemas.microsoft.com/office/powerpoint/2010/main" val="10917074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989FD7-4F49-7B4D-AF99-12D35F4DA0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6766" y="268267"/>
            <a:ext cx="10178322" cy="1492132"/>
          </a:xfrm>
        </p:spPr>
        <p:txBody>
          <a:bodyPr>
            <a:normAutofit/>
          </a:bodyPr>
          <a:lstStyle/>
          <a:p>
            <a:r>
              <a:rPr lang="en-US" b="1" dirty="0"/>
              <a:t>The City-State of </a:t>
            </a:r>
            <a:r>
              <a:rPr lang="en-US" b="1" dirty="0" err="1"/>
              <a:t>Kilwa</a:t>
            </a:r>
            <a:br>
              <a:rPr lang="en-US" dirty="0"/>
            </a:b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A893A5B-D87B-3A45-9975-13AD3E7110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93452"/>
            <a:ext cx="3867462" cy="3132645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BE20B1-AF38-B940-9C82-2E3EDB3863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7462" y="1289154"/>
            <a:ext cx="7854846" cy="5568845"/>
          </a:xfrm>
        </p:spPr>
        <p:txBody>
          <a:bodyPr>
            <a:normAutofit fontScale="92500" lnSpcReduction="10000"/>
          </a:bodyPr>
          <a:lstStyle/>
          <a:p>
            <a:pPr lvl="0">
              <a:lnSpc>
                <a:spcPct val="100000"/>
              </a:lnSpc>
            </a:pPr>
            <a:r>
              <a:rPr lang="en-US" sz="2600" dirty="0">
                <a:solidFill>
                  <a:schemeClr val="tx1"/>
                </a:solidFill>
              </a:rPr>
              <a:t>The </a:t>
            </a:r>
            <a:r>
              <a:rPr lang="en-US" sz="2600" b="1" u="sng" dirty="0">
                <a:solidFill>
                  <a:schemeClr val="tx1"/>
                </a:solidFill>
              </a:rPr>
              <a:t>merchants</a:t>
            </a:r>
            <a:r>
              <a:rPr lang="en-US" sz="2600" dirty="0">
                <a:solidFill>
                  <a:schemeClr val="tx1"/>
                </a:solidFill>
              </a:rPr>
              <a:t> of </a:t>
            </a:r>
            <a:r>
              <a:rPr lang="en-US" sz="2600" b="1" u="sng" dirty="0" err="1">
                <a:solidFill>
                  <a:schemeClr val="tx1"/>
                </a:solidFill>
              </a:rPr>
              <a:t>Kilwa</a:t>
            </a:r>
            <a:r>
              <a:rPr lang="en-US" sz="2600" dirty="0">
                <a:solidFill>
                  <a:schemeClr val="tx1"/>
                </a:solidFill>
              </a:rPr>
              <a:t> traded goods from inland regions of Africa for the foreign goods that traders brought to the </a:t>
            </a:r>
            <a:r>
              <a:rPr lang="en-US" sz="2600" b="1" u="sng" dirty="0">
                <a:solidFill>
                  <a:schemeClr val="tx1"/>
                </a:solidFill>
              </a:rPr>
              <a:t>port</a:t>
            </a:r>
            <a:r>
              <a:rPr lang="en-US" sz="2600" dirty="0">
                <a:solidFill>
                  <a:schemeClr val="tx1"/>
                </a:solidFill>
              </a:rPr>
              <a:t> by </a:t>
            </a:r>
            <a:r>
              <a:rPr lang="en-US" sz="2600" b="1" u="sng" dirty="0">
                <a:solidFill>
                  <a:schemeClr val="tx1"/>
                </a:solidFill>
              </a:rPr>
              <a:t>sea</a:t>
            </a:r>
            <a:r>
              <a:rPr lang="en-US" sz="2600" dirty="0">
                <a:solidFill>
                  <a:schemeClr val="tx1"/>
                </a:solidFill>
              </a:rPr>
              <a:t>. Contact between </a:t>
            </a:r>
            <a:r>
              <a:rPr lang="en-US" sz="2600" b="1" u="sng" dirty="0">
                <a:solidFill>
                  <a:schemeClr val="tx1"/>
                </a:solidFill>
              </a:rPr>
              <a:t>Africans</a:t>
            </a:r>
            <a:r>
              <a:rPr lang="en-US" sz="2600" dirty="0">
                <a:solidFill>
                  <a:schemeClr val="tx1"/>
                </a:solidFill>
              </a:rPr>
              <a:t> and </a:t>
            </a:r>
            <a:r>
              <a:rPr lang="en-US" sz="2600" b="1" u="sng" dirty="0">
                <a:solidFill>
                  <a:schemeClr val="tx1"/>
                </a:solidFill>
              </a:rPr>
              <a:t>Arabs</a:t>
            </a:r>
            <a:r>
              <a:rPr lang="en-US" sz="2600" dirty="0">
                <a:solidFill>
                  <a:schemeClr val="tx1"/>
                </a:solidFill>
              </a:rPr>
              <a:t> in </a:t>
            </a:r>
            <a:r>
              <a:rPr lang="en-US" sz="2600" dirty="0" err="1">
                <a:solidFill>
                  <a:schemeClr val="tx1"/>
                </a:solidFill>
              </a:rPr>
              <a:t>Kilwa</a:t>
            </a:r>
            <a:r>
              <a:rPr lang="en-US" sz="2600" dirty="0">
                <a:solidFill>
                  <a:schemeClr val="tx1"/>
                </a:solidFill>
              </a:rPr>
              <a:t> and other coastal city-states led to a </a:t>
            </a:r>
            <a:r>
              <a:rPr lang="en-US" sz="2600" b="1" u="sng" dirty="0">
                <a:solidFill>
                  <a:schemeClr val="tx1"/>
                </a:solidFill>
              </a:rPr>
              <a:t>new culture</a:t>
            </a:r>
            <a:r>
              <a:rPr lang="en-US" sz="2600" dirty="0">
                <a:solidFill>
                  <a:schemeClr val="tx1"/>
                </a:solidFill>
              </a:rPr>
              <a:t> and </a:t>
            </a:r>
            <a:r>
              <a:rPr lang="en-US" sz="2600" b="1" u="sng" dirty="0">
                <a:solidFill>
                  <a:schemeClr val="tx1"/>
                </a:solidFill>
              </a:rPr>
              <a:t>language</a:t>
            </a:r>
            <a:r>
              <a:rPr lang="en-US" sz="2600" dirty="0">
                <a:solidFill>
                  <a:schemeClr val="tx1"/>
                </a:solidFill>
              </a:rPr>
              <a:t>.</a:t>
            </a:r>
          </a:p>
          <a:p>
            <a:pPr lvl="1">
              <a:lnSpc>
                <a:spcPct val="100000"/>
              </a:lnSpc>
            </a:pPr>
            <a:r>
              <a:rPr lang="en-US" sz="2600" dirty="0">
                <a:solidFill>
                  <a:schemeClr val="tx1"/>
                </a:solidFill>
              </a:rPr>
              <a:t>Called </a:t>
            </a:r>
            <a:r>
              <a:rPr lang="en-US" sz="2600" b="1" u="sng" dirty="0">
                <a:solidFill>
                  <a:schemeClr val="tx1"/>
                </a:solidFill>
              </a:rPr>
              <a:t>Swahili</a:t>
            </a:r>
            <a:r>
              <a:rPr lang="en-US" sz="2600" dirty="0">
                <a:solidFill>
                  <a:schemeClr val="tx1"/>
                </a:solidFill>
              </a:rPr>
              <a:t>, this Bantu language has words borrowed from Arabic. Swahili was spoken all along the East African coast. Most people on this coast converted to </a:t>
            </a:r>
            <a:r>
              <a:rPr lang="en-US" sz="2600" b="1" u="sng" dirty="0">
                <a:solidFill>
                  <a:schemeClr val="tx1"/>
                </a:solidFill>
              </a:rPr>
              <a:t>Islam</a:t>
            </a:r>
            <a:r>
              <a:rPr lang="en-US" sz="2600" dirty="0">
                <a:solidFill>
                  <a:schemeClr val="tx1"/>
                </a:solidFill>
              </a:rPr>
              <a:t>.</a:t>
            </a:r>
          </a:p>
          <a:p>
            <a:pPr lvl="0">
              <a:lnSpc>
                <a:spcPct val="100000"/>
              </a:lnSpc>
            </a:pPr>
            <a:r>
              <a:rPr lang="en-US" sz="2600" dirty="0">
                <a:solidFill>
                  <a:schemeClr val="tx1"/>
                </a:solidFill>
              </a:rPr>
              <a:t>In the 1500s, Portuguese troops sailing from Europe </a:t>
            </a:r>
            <a:r>
              <a:rPr lang="en-US" sz="2600" b="1" u="sng" dirty="0">
                <a:solidFill>
                  <a:schemeClr val="tx1"/>
                </a:solidFill>
              </a:rPr>
              <a:t>captured</a:t>
            </a:r>
            <a:r>
              <a:rPr lang="en-US" sz="2600" dirty="0">
                <a:solidFill>
                  <a:schemeClr val="tx1"/>
                </a:solidFill>
              </a:rPr>
              <a:t> and </a:t>
            </a:r>
            <a:r>
              <a:rPr lang="en-US" sz="2600" b="1" u="sng" dirty="0">
                <a:solidFill>
                  <a:schemeClr val="tx1"/>
                </a:solidFill>
              </a:rPr>
              <a:t>looted</a:t>
            </a:r>
            <a:r>
              <a:rPr lang="en-US" sz="2600" dirty="0">
                <a:solidFill>
                  <a:schemeClr val="tx1"/>
                </a:solidFill>
              </a:rPr>
              <a:t> </a:t>
            </a:r>
            <a:r>
              <a:rPr lang="en-US" sz="2600" dirty="0" err="1">
                <a:solidFill>
                  <a:schemeClr val="tx1"/>
                </a:solidFill>
              </a:rPr>
              <a:t>Kilwa</a:t>
            </a:r>
            <a:r>
              <a:rPr lang="en-US" sz="2600" dirty="0">
                <a:solidFill>
                  <a:schemeClr val="tx1"/>
                </a:solidFill>
              </a:rPr>
              <a:t> and other coastal city-states. But the influence of Swahili culture remained. </a:t>
            </a:r>
          </a:p>
          <a:p>
            <a:pPr lvl="1">
              <a:lnSpc>
                <a:spcPct val="100000"/>
              </a:lnSpc>
            </a:pPr>
            <a:r>
              <a:rPr lang="en-US" sz="2600" dirty="0">
                <a:solidFill>
                  <a:schemeClr val="tx1"/>
                </a:solidFill>
              </a:rPr>
              <a:t>Today, </a:t>
            </a:r>
            <a:r>
              <a:rPr lang="en-US" sz="2600" b="1" u="sng" dirty="0">
                <a:solidFill>
                  <a:schemeClr val="tx1"/>
                </a:solidFill>
              </a:rPr>
              <a:t>Swahili</a:t>
            </a:r>
            <a:r>
              <a:rPr lang="en-US" sz="2600" dirty="0">
                <a:solidFill>
                  <a:schemeClr val="tx1"/>
                </a:solidFill>
              </a:rPr>
              <a:t> is an official language in </a:t>
            </a:r>
            <a:r>
              <a:rPr lang="en-US" sz="2600" b="1" u="sng" dirty="0">
                <a:solidFill>
                  <a:schemeClr val="tx1"/>
                </a:solidFill>
              </a:rPr>
              <a:t>Kenya</a:t>
            </a:r>
            <a:r>
              <a:rPr lang="en-US" sz="2600" dirty="0">
                <a:solidFill>
                  <a:schemeClr val="tx1"/>
                </a:solidFill>
              </a:rPr>
              <a:t> and </a:t>
            </a:r>
            <a:r>
              <a:rPr lang="en-US" sz="2600" b="1" u="sng" dirty="0">
                <a:solidFill>
                  <a:schemeClr val="tx1"/>
                </a:solidFill>
              </a:rPr>
              <a:t>Tanzania</a:t>
            </a:r>
            <a:r>
              <a:rPr lang="en-US" sz="2600" dirty="0">
                <a:solidFill>
                  <a:schemeClr val="tx1"/>
                </a:solidFill>
              </a:rPr>
              <a:t>, and most East Africans use Swahili for business. Islam is still an important religion in the region.</a:t>
            </a:r>
          </a:p>
          <a:p>
            <a:pPr>
              <a:lnSpc>
                <a:spcPct val="100000"/>
              </a:lnSpc>
            </a:pPr>
            <a:endParaRPr lang="en-US" sz="1500" dirty="0"/>
          </a:p>
        </p:txBody>
      </p:sp>
    </p:spTree>
    <p:extLst>
      <p:ext uri="{BB962C8B-B14F-4D97-AF65-F5344CB8AC3E}">
        <p14:creationId xmlns:p14="http://schemas.microsoft.com/office/powerpoint/2010/main" val="10685666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D6CE9D5-28BB-4329-B5E2-B06131F27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D9F7D40-5D59-4F59-A331-D8F7710AC9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Freeform 11">
            <a:extLst>
              <a:ext uri="{FF2B5EF4-FFF2-40B4-BE49-F238E27FC236}">
                <a16:creationId xmlns:a16="http://schemas.microsoft.com/office/drawing/2014/main" id="{E2B1BC2F-AEBF-4990-A7F9-197AAF28BC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7548664" y="0"/>
            <a:ext cx="4643336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FA08686-574A-5840-BFC4-0220015324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94676" y="0"/>
            <a:ext cx="4077324" cy="1197864"/>
          </a:xfrm>
        </p:spPr>
        <p:txBody>
          <a:bodyPr anchor="b">
            <a:normAutofit/>
          </a:bodyPr>
          <a:lstStyle/>
          <a:p>
            <a:r>
              <a:rPr lang="en-US" sz="3200" b="1" dirty="0">
                <a:solidFill>
                  <a:schemeClr val="accent1"/>
                </a:solidFill>
              </a:rPr>
              <a:t>Great Zimbabwe</a:t>
            </a:r>
            <a:br>
              <a:rPr lang="en-US" sz="1900" dirty="0">
                <a:solidFill>
                  <a:schemeClr val="accent1"/>
                </a:solidFill>
              </a:rPr>
            </a:br>
            <a:endParaRPr lang="en-US" sz="1900" dirty="0">
              <a:solidFill>
                <a:schemeClr val="accent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D389F0B-442D-A34C-994D-A88F873B48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209" y="993002"/>
            <a:ext cx="6515456" cy="4886591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727AF1-B93A-7B47-8DBD-7E0625AAA4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89955" y="1197864"/>
            <a:ext cx="4332156" cy="4681729"/>
          </a:xfrm>
        </p:spPr>
        <p:txBody>
          <a:bodyPr>
            <a:noAutofit/>
          </a:bodyPr>
          <a:lstStyle/>
          <a:p>
            <a:pPr lvl="0"/>
            <a:r>
              <a:rPr lang="en-US" sz="2400" dirty="0">
                <a:solidFill>
                  <a:schemeClr val="bg1"/>
                </a:solidFill>
              </a:rPr>
              <a:t>-Much of the gold traded at </a:t>
            </a:r>
            <a:r>
              <a:rPr lang="en-US" sz="2400" dirty="0" err="1">
                <a:solidFill>
                  <a:schemeClr val="bg1"/>
                </a:solidFill>
              </a:rPr>
              <a:t>Kilwa</a:t>
            </a:r>
            <a:r>
              <a:rPr lang="en-US" sz="2400" dirty="0">
                <a:solidFill>
                  <a:schemeClr val="bg1"/>
                </a:solidFill>
              </a:rPr>
              <a:t> was mined in an inland area to the south, between the </a:t>
            </a:r>
            <a:r>
              <a:rPr lang="en-US" sz="2400" b="1" u="sng" dirty="0">
                <a:solidFill>
                  <a:schemeClr val="bg1"/>
                </a:solidFill>
              </a:rPr>
              <a:t>Zambezi</a:t>
            </a:r>
            <a:r>
              <a:rPr lang="en-US" sz="2400" dirty="0">
                <a:solidFill>
                  <a:schemeClr val="bg1"/>
                </a:solidFill>
              </a:rPr>
              <a:t> and </a:t>
            </a:r>
            <a:r>
              <a:rPr lang="en-US" sz="2400" b="1" u="sng" dirty="0">
                <a:solidFill>
                  <a:schemeClr val="bg1"/>
                </a:solidFill>
              </a:rPr>
              <a:t>Limpopo rivers</a:t>
            </a:r>
            <a:r>
              <a:rPr lang="en-US" sz="2400" dirty="0">
                <a:solidFill>
                  <a:schemeClr val="bg1"/>
                </a:solidFill>
              </a:rPr>
              <a:t>. This was the region controlled by the powerful southeastern African city of </a:t>
            </a:r>
            <a:r>
              <a:rPr lang="en-US" sz="2400" b="1" u="sng" dirty="0">
                <a:solidFill>
                  <a:schemeClr val="bg1"/>
                </a:solidFill>
              </a:rPr>
              <a:t>Great Zimbabwe</a:t>
            </a:r>
            <a:r>
              <a:rPr lang="en-US" sz="2400" dirty="0">
                <a:solidFill>
                  <a:schemeClr val="bg1"/>
                </a:solidFill>
              </a:rPr>
              <a:t>.</a:t>
            </a:r>
          </a:p>
          <a:p>
            <a:pPr lvl="1"/>
            <a:r>
              <a:rPr lang="en-US" sz="2400" dirty="0">
                <a:solidFill>
                  <a:schemeClr val="bg1"/>
                </a:solidFill>
              </a:rPr>
              <a:t>-Like other medieval African centers that we’ve studied, Great Zimbabwe grew </a:t>
            </a:r>
            <a:r>
              <a:rPr lang="en-US" sz="2400" b="1" u="sng" dirty="0">
                <a:solidFill>
                  <a:schemeClr val="bg1"/>
                </a:solidFill>
              </a:rPr>
              <a:t>rich</a:t>
            </a:r>
            <a:r>
              <a:rPr lang="en-US" sz="2400" dirty="0">
                <a:solidFill>
                  <a:schemeClr val="bg1"/>
                </a:solidFill>
              </a:rPr>
              <a:t> and </a:t>
            </a:r>
            <a:r>
              <a:rPr lang="en-US" sz="2400" b="1" u="sng" dirty="0">
                <a:solidFill>
                  <a:schemeClr val="bg1"/>
                </a:solidFill>
              </a:rPr>
              <a:t>powerful</a:t>
            </a:r>
            <a:r>
              <a:rPr lang="en-US" sz="2400" dirty="0">
                <a:solidFill>
                  <a:schemeClr val="bg1"/>
                </a:solidFill>
              </a:rPr>
              <a:t> through </a:t>
            </a:r>
            <a:r>
              <a:rPr lang="en-US" sz="2400" b="1" u="sng" dirty="0">
                <a:solidFill>
                  <a:schemeClr val="bg1"/>
                </a:solidFill>
              </a:rPr>
              <a:t>trade</a:t>
            </a:r>
            <a:r>
              <a:rPr lang="en-US" sz="2400" dirty="0">
                <a:solidFill>
                  <a:schemeClr val="bg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935555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EC37B8-AE74-EE4F-B5E4-12F993788B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95727" y="382385"/>
            <a:ext cx="6335338" cy="1492132"/>
          </a:xfrm>
        </p:spPr>
        <p:txBody>
          <a:bodyPr>
            <a:normAutofit/>
          </a:bodyPr>
          <a:lstStyle/>
          <a:p>
            <a:pPr algn="ctr"/>
            <a:r>
              <a:rPr lang="en-US" b="1" dirty="0"/>
              <a:t>Great Zimbabwe, CONT.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5B67306-4FD2-E041-AF41-6E1AFFC1EFA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9933" b="1"/>
          <a:stretch/>
        </p:blipFill>
        <p:spPr>
          <a:xfrm>
            <a:off x="688434" y="-9525"/>
            <a:ext cx="4129822" cy="6867525"/>
          </a:xfrm>
          <a:prstGeom prst="rect">
            <a:avLst/>
          </a:prstGeom>
        </p:spPr>
      </p:pic>
      <p:sp>
        <p:nvSpPr>
          <p:cNvPr id="9" name="Freeform 6">
            <a:extLst>
              <a:ext uri="{FF2B5EF4-FFF2-40B4-BE49-F238E27FC236}">
                <a16:creationId xmlns:a16="http://schemas.microsoft.com/office/drawing/2014/main" id="{5402222E-F041-43A0-81BC-1B3F2EF765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1A8494-3309-DE4C-9A33-E5EF3C72C2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8256" y="2009429"/>
            <a:ext cx="7090279" cy="4983483"/>
          </a:xfrm>
        </p:spPr>
        <p:txBody>
          <a:bodyPr>
            <a:normAutofit/>
          </a:bodyPr>
          <a:lstStyle/>
          <a:p>
            <a:pPr lvl="0"/>
            <a:r>
              <a:rPr lang="en-US" sz="2800" dirty="0">
                <a:solidFill>
                  <a:schemeClr val="tx1"/>
                </a:solidFill>
              </a:rPr>
              <a:t>Great Zimbabwe </a:t>
            </a:r>
            <a:r>
              <a:rPr lang="en-US" sz="2800" b="1" u="sng" dirty="0">
                <a:solidFill>
                  <a:schemeClr val="tx1"/>
                </a:solidFill>
              </a:rPr>
              <a:t>thrived</a:t>
            </a:r>
            <a:r>
              <a:rPr lang="en-US" sz="2800" dirty="0">
                <a:solidFill>
                  <a:schemeClr val="tx1"/>
                </a:solidFill>
              </a:rPr>
              <a:t> for hundreds of years. Historians believe that the city reached its </a:t>
            </a:r>
            <a:r>
              <a:rPr lang="en-US" sz="2800" b="1" u="sng" dirty="0">
                <a:solidFill>
                  <a:schemeClr val="tx1"/>
                </a:solidFill>
              </a:rPr>
              <a:t>peak</a:t>
            </a:r>
            <a:r>
              <a:rPr lang="en-US" sz="2800" dirty="0">
                <a:solidFill>
                  <a:schemeClr val="tx1"/>
                </a:solidFill>
              </a:rPr>
              <a:t> before the early 1400s. </a:t>
            </a:r>
          </a:p>
          <a:p>
            <a:pPr lvl="1"/>
            <a:r>
              <a:rPr lang="en-US" sz="2400" dirty="0">
                <a:solidFill>
                  <a:schemeClr val="tx1"/>
                </a:solidFill>
              </a:rPr>
              <a:t>By </a:t>
            </a:r>
            <a:r>
              <a:rPr lang="en-US" sz="2400" b="1" u="sng" dirty="0">
                <a:solidFill>
                  <a:schemeClr val="tx1"/>
                </a:solidFill>
              </a:rPr>
              <a:t>1500</a:t>
            </a:r>
            <a:r>
              <a:rPr lang="en-US" sz="2400" dirty="0">
                <a:solidFill>
                  <a:schemeClr val="tx1"/>
                </a:solidFill>
              </a:rPr>
              <a:t>, Great Zimbabwe had </a:t>
            </a:r>
            <a:r>
              <a:rPr lang="en-US" sz="2400" b="1" u="sng" dirty="0">
                <a:solidFill>
                  <a:schemeClr val="tx1"/>
                </a:solidFill>
              </a:rPr>
              <a:t>fallen</a:t>
            </a:r>
            <a:r>
              <a:rPr lang="en-US" sz="2400" dirty="0">
                <a:solidFill>
                  <a:schemeClr val="tx1"/>
                </a:solidFill>
              </a:rPr>
              <a:t>. Trade routes may have moved to favor other centers. Farmers also may have worn out the soil. In either case, the glory of Great Zimbabwe was not entirely lost. Its </a:t>
            </a:r>
            <a:r>
              <a:rPr lang="en-US" sz="2400" b="1" u="sng" dirty="0">
                <a:solidFill>
                  <a:schemeClr val="tx1"/>
                </a:solidFill>
              </a:rPr>
              <a:t>stone ruins</a:t>
            </a:r>
            <a:r>
              <a:rPr lang="en-US" sz="2400" dirty="0">
                <a:solidFill>
                  <a:schemeClr val="tx1"/>
                </a:solidFill>
              </a:rPr>
              <a:t> still stand, and its </a:t>
            </a:r>
            <a:r>
              <a:rPr lang="en-US" sz="2400" b="1" u="sng" dirty="0">
                <a:solidFill>
                  <a:schemeClr val="tx1"/>
                </a:solidFill>
              </a:rPr>
              <a:t>history</a:t>
            </a:r>
            <a:r>
              <a:rPr lang="en-US" sz="2400" dirty="0">
                <a:solidFill>
                  <a:schemeClr val="tx1"/>
                </a:solidFill>
              </a:rPr>
              <a:t> is a source of pride for the present-day nation of </a:t>
            </a:r>
            <a:r>
              <a:rPr lang="en-US" sz="2400" b="1" u="sng" dirty="0">
                <a:solidFill>
                  <a:schemeClr val="tx1"/>
                </a:solidFill>
              </a:rPr>
              <a:t>Zimbabwe</a:t>
            </a:r>
            <a:r>
              <a:rPr lang="en-US" sz="2400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80D28A2-8EA4-4EF0-9056-3BDAA7290F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2347343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28B881-A41D-9A48-96E7-922CA62843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Vocabulary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260E73-865B-E949-BF6F-C146FC0F9E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0573" y="1389893"/>
            <a:ext cx="10620532" cy="3593591"/>
          </a:xfrm>
        </p:spPr>
        <p:txBody>
          <a:bodyPr>
            <a:noAutofit/>
          </a:bodyPr>
          <a:lstStyle/>
          <a:p>
            <a:r>
              <a:rPr lang="en-US" sz="3600" b="1" u="sng" dirty="0" err="1">
                <a:solidFill>
                  <a:schemeClr val="tx1"/>
                </a:solidFill>
              </a:rPr>
              <a:t>Kilwa</a:t>
            </a:r>
            <a:r>
              <a:rPr lang="en-US" sz="3600" b="1" u="sng" dirty="0">
                <a:solidFill>
                  <a:schemeClr val="tx1"/>
                </a:solidFill>
              </a:rPr>
              <a:t>: </a:t>
            </a:r>
            <a:r>
              <a:rPr lang="en-US" sz="3600" dirty="0">
                <a:solidFill>
                  <a:schemeClr val="tx1"/>
                </a:solidFill>
              </a:rPr>
              <a:t>One of many trading cities on the East African coast.</a:t>
            </a:r>
          </a:p>
          <a:p>
            <a:r>
              <a:rPr lang="en-US" sz="3600" b="1" u="sng" dirty="0">
                <a:solidFill>
                  <a:schemeClr val="tx1"/>
                </a:solidFill>
              </a:rPr>
              <a:t>Aksum: </a:t>
            </a:r>
            <a:r>
              <a:rPr lang="en-US" sz="3600" dirty="0">
                <a:solidFill>
                  <a:schemeClr val="tx1"/>
                </a:solidFill>
              </a:rPr>
              <a:t>An important East African center of trade.</a:t>
            </a:r>
          </a:p>
          <a:p>
            <a:r>
              <a:rPr lang="en-US" sz="3600" b="1" u="sng" dirty="0">
                <a:solidFill>
                  <a:schemeClr val="tx1"/>
                </a:solidFill>
              </a:rPr>
              <a:t>City-State: </a:t>
            </a:r>
            <a:r>
              <a:rPr lang="en-US" sz="3600" dirty="0">
                <a:solidFill>
                  <a:schemeClr val="tx1"/>
                </a:solidFill>
              </a:rPr>
              <a:t>A city that is also a separate, independent state.</a:t>
            </a:r>
          </a:p>
          <a:p>
            <a:r>
              <a:rPr lang="en-US" sz="3600" b="1" u="sng" dirty="0">
                <a:solidFill>
                  <a:schemeClr val="tx1"/>
                </a:solidFill>
              </a:rPr>
              <a:t>Swahili: </a:t>
            </a:r>
            <a:r>
              <a:rPr lang="en-US" sz="3600" dirty="0">
                <a:solidFill>
                  <a:schemeClr val="tx1"/>
                </a:solidFill>
              </a:rPr>
              <a:t>A Bantu language with Arabic words, spoken along the East African coast.</a:t>
            </a:r>
          </a:p>
          <a:p>
            <a:r>
              <a:rPr lang="en-US" sz="3600" b="1" u="sng" dirty="0">
                <a:solidFill>
                  <a:schemeClr val="tx1"/>
                </a:solidFill>
              </a:rPr>
              <a:t>Great Zimbabwe: </a:t>
            </a:r>
            <a:r>
              <a:rPr lang="en-US" sz="3600" dirty="0">
                <a:solidFill>
                  <a:schemeClr val="tx1"/>
                </a:solidFill>
              </a:rPr>
              <a:t>A powerful southeast African city.</a:t>
            </a:r>
          </a:p>
        </p:txBody>
      </p:sp>
    </p:spTree>
    <p:extLst>
      <p:ext uri="{BB962C8B-B14F-4D97-AF65-F5344CB8AC3E}">
        <p14:creationId xmlns:p14="http://schemas.microsoft.com/office/powerpoint/2010/main" val="9352717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992FB94-A45D-FE41-9407-AC85ECD178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949" r="22244"/>
          <a:stretch/>
        </p:blipFill>
        <p:spPr>
          <a:xfrm>
            <a:off x="7338646" y="10"/>
            <a:ext cx="4853354" cy="6857990"/>
          </a:xfrm>
          <a:prstGeom prst="rect">
            <a:avLst/>
          </a:prstGeom>
        </p:spPr>
      </p:pic>
      <p:sp>
        <p:nvSpPr>
          <p:cNvPr id="9" name="Freeform 10">
            <a:extLst>
              <a:ext uri="{FF2B5EF4-FFF2-40B4-BE49-F238E27FC236}">
                <a16:creationId xmlns:a16="http://schemas.microsoft.com/office/drawing/2014/main" id="{E1CE536E-134A-4A35-900B-30F927D5B5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7569200" cy="6858000"/>
          </a:xfrm>
          <a:custGeom>
            <a:avLst/>
            <a:gdLst>
              <a:gd name="connsiteX0" fmla="*/ 0 w 7569200"/>
              <a:gd name="connsiteY0" fmla="*/ 0 h 6858000"/>
              <a:gd name="connsiteX1" fmla="*/ 7389812 w 7569200"/>
              <a:gd name="connsiteY1" fmla="*/ 0 h 6858000"/>
              <a:gd name="connsiteX2" fmla="*/ 7394575 w 7569200"/>
              <a:gd name="connsiteY2" fmla="*/ 66675 h 6858000"/>
              <a:gd name="connsiteX3" fmla="*/ 7402512 w 7569200"/>
              <a:gd name="connsiteY3" fmla="*/ 122237 h 6858000"/>
              <a:gd name="connsiteX4" fmla="*/ 7412037 w 7569200"/>
              <a:gd name="connsiteY4" fmla="*/ 174625 h 6858000"/>
              <a:gd name="connsiteX5" fmla="*/ 7427912 w 7569200"/>
              <a:gd name="connsiteY5" fmla="*/ 217487 h 6858000"/>
              <a:gd name="connsiteX6" fmla="*/ 7443787 w 7569200"/>
              <a:gd name="connsiteY6" fmla="*/ 260350 h 6858000"/>
              <a:gd name="connsiteX7" fmla="*/ 7462837 w 7569200"/>
              <a:gd name="connsiteY7" fmla="*/ 296862 h 6858000"/>
              <a:gd name="connsiteX8" fmla="*/ 7481887 w 7569200"/>
              <a:gd name="connsiteY8" fmla="*/ 334962 h 6858000"/>
              <a:gd name="connsiteX9" fmla="*/ 7499350 w 7569200"/>
              <a:gd name="connsiteY9" fmla="*/ 369887 h 6858000"/>
              <a:gd name="connsiteX10" fmla="*/ 7516812 w 7569200"/>
              <a:gd name="connsiteY10" fmla="*/ 409575 h 6858000"/>
              <a:gd name="connsiteX11" fmla="*/ 7532687 w 7569200"/>
              <a:gd name="connsiteY11" fmla="*/ 450850 h 6858000"/>
              <a:gd name="connsiteX12" fmla="*/ 7546975 w 7569200"/>
              <a:gd name="connsiteY12" fmla="*/ 496887 h 6858000"/>
              <a:gd name="connsiteX13" fmla="*/ 7558087 w 7569200"/>
              <a:gd name="connsiteY13" fmla="*/ 546100 h 6858000"/>
              <a:gd name="connsiteX14" fmla="*/ 7566025 w 7569200"/>
              <a:gd name="connsiteY14" fmla="*/ 606425 h 6858000"/>
              <a:gd name="connsiteX15" fmla="*/ 7569200 w 7569200"/>
              <a:gd name="connsiteY15" fmla="*/ 673100 h 6858000"/>
              <a:gd name="connsiteX16" fmla="*/ 7566025 w 7569200"/>
              <a:gd name="connsiteY16" fmla="*/ 744537 h 6858000"/>
              <a:gd name="connsiteX17" fmla="*/ 7558087 w 7569200"/>
              <a:gd name="connsiteY17" fmla="*/ 801687 h 6858000"/>
              <a:gd name="connsiteX18" fmla="*/ 7546975 w 7569200"/>
              <a:gd name="connsiteY18" fmla="*/ 854075 h 6858000"/>
              <a:gd name="connsiteX19" fmla="*/ 7532687 w 7569200"/>
              <a:gd name="connsiteY19" fmla="*/ 901700 h 6858000"/>
              <a:gd name="connsiteX20" fmla="*/ 7516812 w 7569200"/>
              <a:gd name="connsiteY20" fmla="*/ 942975 h 6858000"/>
              <a:gd name="connsiteX21" fmla="*/ 7497762 w 7569200"/>
              <a:gd name="connsiteY21" fmla="*/ 981075 h 6858000"/>
              <a:gd name="connsiteX22" fmla="*/ 7478712 w 7569200"/>
              <a:gd name="connsiteY22" fmla="*/ 1017587 h 6858000"/>
              <a:gd name="connsiteX23" fmla="*/ 7459662 w 7569200"/>
              <a:gd name="connsiteY23" fmla="*/ 1055687 h 6858000"/>
              <a:gd name="connsiteX24" fmla="*/ 7442200 w 7569200"/>
              <a:gd name="connsiteY24" fmla="*/ 1095375 h 6858000"/>
              <a:gd name="connsiteX25" fmla="*/ 7424737 w 7569200"/>
              <a:gd name="connsiteY25" fmla="*/ 1136650 h 6858000"/>
              <a:gd name="connsiteX26" fmla="*/ 7410450 w 7569200"/>
              <a:gd name="connsiteY26" fmla="*/ 1182687 h 6858000"/>
              <a:gd name="connsiteX27" fmla="*/ 7400925 w 7569200"/>
              <a:gd name="connsiteY27" fmla="*/ 1235075 h 6858000"/>
              <a:gd name="connsiteX28" fmla="*/ 7391400 w 7569200"/>
              <a:gd name="connsiteY28" fmla="*/ 1295400 h 6858000"/>
              <a:gd name="connsiteX29" fmla="*/ 7389812 w 7569200"/>
              <a:gd name="connsiteY29" fmla="*/ 1363662 h 6858000"/>
              <a:gd name="connsiteX30" fmla="*/ 7391400 w 7569200"/>
              <a:gd name="connsiteY30" fmla="*/ 1431925 h 6858000"/>
              <a:gd name="connsiteX31" fmla="*/ 7400925 w 7569200"/>
              <a:gd name="connsiteY31" fmla="*/ 1492250 h 6858000"/>
              <a:gd name="connsiteX32" fmla="*/ 7410450 w 7569200"/>
              <a:gd name="connsiteY32" fmla="*/ 1544637 h 6858000"/>
              <a:gd name="connsiteX33" fmla="*/ 7424737 w 7569200"/>
              <a:gd name="connsiteY33" fmla="*/ 1589087 h 6858000"/>
              <a:gd name="connsiteX34" fmla="*/ 7442200 w 7569200"/>
              <a:gd name="connsiteY34" fmla="*/ 1631950 h 6858000"/>
              <a:gd name="connsiteX35" fmla="*/ 7459662 w 7569200"/>
              <a:gd name="connsiteY35" fmla="*/ 1671637 h 6858000"/>
              <a:gd name="connsiteX36" fmla="*/ 7478712 w 7569200"/>
              <a:gd name="connsiteY36" fmla="*/ 1708150 h 6858000"/>
              <a:gd name="connsiteX37" fmla="*/ 7497762 w 7569200"/>
              <a:gd name="connsiteY37" fmla="*/ 1743075 h 6858000"/>
              <a:gd name="connsiteX38" fmla="*/ 7516812 w 7569200"/>
              <a:gd name="connsiteY38" fmla="*/ 1782762 h 6858000"/>
              <a:gd name="connsiteX39" fmla="*/ 7532687 w 7569200"/>
              <a:gd name="connsiteY39" fmla="*/ 1824037 h 6858000"/>
              <a:gd name="connsiteX40" fmla="*/ 7546975 w 7569200"/>
              <a:gd name="connsiteY40" fmla="*/ 1870075 h 6858000"/>
              <a:gd name="connsiteX41" fmla="*/ 7558087 w 7569200"/>
              <a:gd name="connsiteY41" fmla="*/ 1922462 h 6858000"/>
              <a:gd name="connsiteX42" fmla="*/ 7566025 w 7569200"/>
              <a:gd name="connsiteY42" fmla="*/ 1982787 h 6858000"/>
              <a:gd name="connsiteX43" fmla="*/ 7569200 w 7569200"/>
              <a:gd name="connsiteY43" fmla="*/ 2051050 h 6858000"/>
              <a:gd name="connsiteX44" fmla="*/ 7566025 w 7569200"/>
              <a:gd name="connsiteY44" fmla="*/ 2119312 h 6858000"/>
              <a:gd name="connsiteX45" fmla="*/ 7558087 w 7569200"/>
              <a:gd name="connsiteY45" fmla="*/ 2179637 h 6858000"/>
              <a:gd name="connsiteX46" fmla="*/ 7546975 w 7569200"/>
              <a:gd name="connsiteY46" fmla="*/ 2232025 h 6858000"/>
              <a:gd name="connsiteX47" fmla="*/ 7532687 w 7569200"/>
              <a:gd name="connsiteY47" fmla="*/ 2278062 h 6858000"/>
              <a:gd name="connsiteX48" fmla="*/ 7516812 w 7569200"/>
              <a:gd name="connsiteY48" fmla="*/ 2319337 h 6858000"/>
              <a:gd name="connsiteX49" fmla="*/ 7497762 w 7569200"/>
              <a:gd name="connsiteY49" fmla="*/ 2359025 h 6858000"/>
              <a:gd name="connsiteX50" fmla="*/ 7478712 w 7569200"/>
              <a:gd name="connsiteY50" fmla="*/ 2395537 h 6858000"/>
              <a:gd name="connsiteX51" fmla="*/ 7459662 w 7569200"/>
              <a:gd name="connsiteY51" fmla="*/ 2433637 h 6858000"/>
              <a:gd name="connsiteX52" fmla="*/ 7442200 w 7569200"/>
              <a:gd name="connsiteY52" fmla="*/ 2471737 h 6858000"/>
              <a:gd name="connsiteX53" fmla="*/ 7424737 w 7569200"/>
              <a:gd name="connsiteY53" fmla="*/ 2513012 h 6858000"/>
              <a:gd name="connsiteX54" fmla="*/ 7410450 w 7569200"/>
              <a:gd name="connsiteY54" fmla="*/ 2560637 h 6858000"/>
              <a:gd name="connsiteX55" fmla="*/ 7400925 w 7569200"/>
              <a:gd name="connsiteY55" fmla="*/ 2613025 h 6858000"/>
              <a:gd name="connsiteX56" fmla="*/ 7391400 w 7569200"/>
              <a:gd name="connsiteY56" fmla="*/ 2671762 h 6858000"/>
              <a:gd name="connsiteX57" fmla="*/ 7389812 w 7569200"/>
              <a:gd name="connsiteY57" fmla="*/ 2741612 h 6858000"/>
              <a:gd name="connsiteX58" fmla="*/ 7391400 w 7569200"/>
              <a:gd name="connsiteY58" fmla="*/ 2809875 h 6858000"/>
              <a:gd name="connsiteX59" fmla="*/ 7400925 w 7569200"/>
              <a:gd name="connsiteY59" fmla="*/ 2868612 h 6858000"/>
              <a:gd name="connsiteX60" fmla="*/ 7410450 w 7569200"/>
              <a:gd name="connsiteY60" fmla="*/ 2922587 h 6858000"/>
              <a:gd name="connsiteX61" fmla="*/ 7424737 w 7569200"/>
              <a:gd name="connsiteY61" fmla="*/ 2967037 h 6858000"/>
              <a:gd name="connsiteX62" fmla="*/ 7442200 w 7569200"/>
              <a:gd name="connsiteY62" fmla="*/ 3009900 h 6858000"/>
              <a:gd name="connsiteX63" fmla="*/ 7459662 w 7569200"/>
              <a:gd name="connsiteY63" fmla="*/ 3046412 h 6858000"/>
              <a:gd name="connsiteX64" fmla="*/ 7478712 w 7569200"/>
              <a:gd name="connsiteY64" fmla="*/ 3084512 h 6858000"/>
              <a:gd name="connsiteX65" fmla="*/ 7497762 w 7569200"/>
              <a:gd name="connsiteY65" fmla="*/ 3121025 h 6858000"/>
              <a:gd name="connsiteX66" fmla="*/ 7516812 w 7569200"/>
              <a:gd name="connsiteY66" fmla="*/ 3160712 h 6858000"/>
              <a:gd name="connsiteX67" fmla="*/ 7532687 w 7569200"/>
              <a:gd name="connsiteY67" fmla="*/ 3201987 h 6858000"/>
              <a:gd name="connsiteX68" fmla="*/ 7546975 w 7569200"/>
              <a:gd name="connsiteY68" fmla="*/ 3248025 h 6858000"/>
              <a:gd name="connsiteX69" fmla="*/ 7558087 w 7569200"/>
              <a:gd name="connsiteY69" fmla="*/ 3300412 h 6858000"/>
              <a:gd name="connsiteX70" fmla="*/ 7566025 w 7569200"/>
              <a:gd name="connsiteY70" fmla="*/ 3360737 h 6858000"/>
              <a:gd name="connsiteX71" fmla="*/ 7569200 w 7569200"/>
              <a:gd name="connsiteY71" fmla="*/ 3427412 h 6858000"/>
              <a:gd name="connsiteX72" fmla="*/ 7566025 w 7569200"/>
              <a:gd name="connsiteY72" fmla="*/ 3497262 h 6858000"/>
              <a:gd name="connsiteX73" fmla="*/ 7558087 w 7569200"/>
              <a:gd name="connsiteY73" fmla="*/ 3557587 h 6858000"/>
              <a:gd name="connsiteX74" fmla="*/ 7546975 w 7569200"/>
              <a:gd name="connsiteY74" fmla="*/ 3609975 h 6858000"/>
              <a:gd name="connsiteX75" fmla="*/ 7532687 w 7569200"/>
              <a:gd name="connsiteY75" fmla="*/ 3656012 h 6858000"/>
              <a:gd name="connsiteX76" fmla="*/ 7516812 w 7569200"/>
              <a:gd name="connsiteY76" fmla="*/ 3697287 h 6858000"/>
              <a:gd name="connsiteX77" fmla="*/ 7497762 w 7569200"/>
              <a:gd name="connsiteY77" fmla="*/ 3736975 h 6858000"/>
              <a:gd name="connsiteX78" fmla="*/ 7459662 w 7569200"/>
              <a:gd name="connsiteY78" fmla="*/ 3811587 h 6858000"/>
              <a:gd name="connsiteX79" fmla="*/ 7442200 w 7569200"/>
              <a:gd name="connsiteY79" fmla="*/ 3848100 h 6858000"/>
              <a:gd name="connsiteX80" fmla="*/ 7424737 w 7569200"/>
              <a:gd name="connsiteY80" fmla="*/ 3890962 h 6858000"/>
              <a:gd name="connsiteX81" fmla="*/ 7410450 w 7569200"/>
              <a:gd name="connsiteY81" fmla="*/ 3935412 h 6858000"/>
              <a:gd name="connsiteX82" fmla="*/ 7400925 w 7569200"/>
              <a:gd name="connsiteY82" fmla="*/ 3987800 h 6858000"/>
              <a:gd name="connsiteX83" fmla="*/ 7391400 w 7569200"/>
              <a:gd name="connsiteY83" fmla="*/ 4048125 h 6858000"/>
              <a:gd name="connsiteX84" fmla="*/ 7389812 w 7569200"/>
              <a:gd name="connsiteY84" fmla="*/ 4116387 h 6858000"/>
              <a:gd name="connsiteX85" fmla="*/ 7391400 w 7569200"/>
              <a:gd name="connsiteY85" fmla="*/ 4186237 h 6858000"/>
              <a:gd name="connsiteX86" fmla="*/ 7400925 w 7569200"/>
              <a:gd name="connsiteY86" fmla="*/ 4244975 h 6858000"/>
              <a:gd name="connsiteX87" fmla="*/ 7410450 w 7569200"/>
              <a:gd name="connsiteY87" fmla="*/ 4297362 h 6858000"/>
              <a:gd name="connsiteX88" fmla="*/ 7424737 w 7569200"/>
              <a:gd name="connsiteY88" fmla="*/ 4343400 h 6858000"/>
              <a:gd name="connsiteX89" fmla="*/ 7442200 w 7569200"/>
              <a:gd name="connsiteY89" fmla="*/ 4386262 h 6858000"/>
              <a:gd name="connsiteX90" fmla="*/ 7459662 w 7569200"/>
              <a:gd name="connsiteY90" fmla="*/ 4424362 h 6858000"/>
              <a:gd name="connsiteX91" fmla="*/ 7497762 w 7569200"/>
              <a:gd name="connsiteY91" fmla="*/ 4498975 h 6858000"/>
              <a:gd name="connsiteX92" fmla="*/ 7516812 w 7569200"/>
              <a:gd name="connsiteY92" fmla="*/ 4537075 h 6858000"/>
              <a:gd name="connsiteX93" fmla="*/ 7532687 w 7569200"/>
              <a:gd name="connsiteY93" fmla="*/ 4579937 h 6858000"/>
              <a:gd name="connsiteX94" fmla="*/ 7546975 w 7569200"/>
              <a:gd name="connsiteY94" fmla="*/ 4625975 h 6858000"/>
              <a:gd name="connsiteX95" fmla="*/ 7558087 w 7569200"/>
              <a:gd name="connsiteY95" fmla="*/ 4678362 h 6858000"/>
              <a:gd name="connsiteX96" fmla="*/ 7566025 w 7569200"/>
              <a:gd name="connsiteY96" fmla="*/ 4738687 h 6858000"/>
              <a:gd name="connsiteX97" fmla="*/ 7569200 w 7569200"/>
              <a:gd name="connsiteY97" fmla="*/ 4806950 h 6858000"/>
              <a:gd name="connsiteX98" fmla="*/ 7566025 w 7569200"/>
              <a:gd name="connsiteY98" fmla="*/ 4875212 h 6858000"/>
              <a:gd name="connsiteX99" fmla="*/ 7558087 w 7569200"/>
              <a:gd name="connsiteY99" fmla="*/ 4935537 h 6858000"/>
              <a:gd name="connsiteX100" fmla="*/ 7546975 w 7569200"/>
              <a:gd name="connsiteY100" fmla="*/ 4987925 h 6858000"/>
              <a:gd name="connsiteX101" fmla="*/ 7532687 w 7569200"/>
              <a:gd name="connsiteY101" fmla="*/ 5033962 h 6858000"/>
              <a:gd name="connsiteX102" fmla="*/ 7516812 w 7569200"/>
              <a:gd name="connsiteY102" fmla="*/ 5075237 h 6858000"/>
              <a:gd name="connsiteX103" fmla="*/ 7497762 w 7569200"/>
              <a:gd name="connsiteY103" fmla="*/ 5114925 h 6858000"/>
              <a:gd name="connsiteX104" fmla="*/ 7478712 w 7569200"/>
              <a:gd name="connsiteY104" fmla="*/ 5149850 h 6858000"/>
              <a:gd name="connsiteX105" fmla="*/ 7459662 w 7569200"/>
              <a:gd name="connsiteY105" fmla="*/ 5186362 h 6858000"/>
              <a:gd name="connsiteX106" fmla="*/ 7442200 w 7569200"/>
              <a:gd name="connsiteY106" fmla="*/ 5226050 h 6858000"/>
              <a:gd name="connsiteX107" fmla="*/ 7424737 w 7569200"/>
              <a:gd name="connsiteY107" fmla="*/ 5268912 h 6858000"/>
              <a:gd name="connsiteX108" fmla="*/ 7410450 w 7569200"/>
              <a:gd name="connsiteY108" fmla="*/ 5313362 h 6858000"/>
              <a:gd name="connsiteX109" fmla="*/ 7400925 w 7569200"/>
              <a:gd name="connsiteY109" fmla="*/ 5365750 h 6858000"/>
              <a:gd name="connsiteX110" fmla="*/ 7391400 w 7569200"/>
              <a:gd name="connsiteY110" fmla="*/ 5426075 h 6858000"/>
              <a:gd name="connsiteX111" fmla="*/ 7389812 w 7569200"/>
              <a:gd name="connsiteY111" fmla="*/ 5494337 h 6858000"/>
              <a:gd name="connsiteX112" fmla="*/ 7391400 w 7569200"/>
              <a:gd name="connsiteY112" fmla="*/ 5562600 h 6858000"/>
              <a:gd name="connsiteX113" fmla="*/ 7400925 w 7569200"/>
              <a:gd name="connsiteY113" fmla="*/ 5622925 h 6858000"/>
              <a:gd name="connsiteX114" fmla="*/ 7410450 w 7569200"/>
              <a:gd name="connsiteY114" fmla="*/ 5675312 h 6858000"/>
              <a:gd name="connsiteX115" fmla="*/ 7424737 w 7569200"/>
              <a:gd name="connsiteY115" fmla="*/ 5721350 h 6858000"/>
              <a:gd name="connsiteX116" fmla="*/ 7442200 w 7569200"/>
              <a:gd name="connsiteY116" fmla="*/ 5762625 h 6858000"/>
              <a:gd name="connsiteX117" fmla="*/ 7459662 w 7569200"/>
              <a:gd name="connsiteY117" fmla="*/ 5802312 h 6858000"/>
              <a:gd name="connsiteX118" fmla="*/ 7478712 w 7569200"/>
              <a:gd name="connsiteY118" fmla="*/ 5840412 h 6858000"/>
              <a:gd name="connsiteX119" fmla="*/ 7497762 w 7569200"/>
              <a:gd name="connsiteY119" fmla="*/ 5876925 h 6858000"/>
              <a:gd name="connsiteX120" fmla="*/ 7516812 w 7569200"/>
              <a:gd name="connsiteY120" fmla="*/ 5915025 h 6858000"/>
              <a:gd name="connsiteX121" fmla="*/ 7532687 w 7569200"/>
              <a:gd name="connsiteY121" fmla="*/ 5956300 h 6858000"/>
              <a:gd name="connsiteX122" fmla="*/ 7546975 w 7569200"/>
              <a:gd name="connsiteY122" fmla="*/ 6003925 h 6858000"/>
              <a:gd name="connsiteX123" fmla="*/ 7558087 w 7569200"/>
              <a:gd name="connsiteY123" fmla="*/ 6056312 h 6858000"/>
              <a:gd name="connsiteX124" fmla="*/ 7566025 w 7569200"/>
              <a:gd name="connsiteY124" fmla="*/ 6113462 h 6858000"/>
              <a:gd name="connsiteX125" fmla="*/ 7569200 w 7569200"/>
              <a:gd name="connsiteY125" fmla="*/ 6183312 h 6858000"/>
              <a:gd name="connsiteX126" fmla="*/ 7566025 w 7569200"/>
              <a:gd name="connsiteY126" fmla="*/ 6251575 h 6858000"/>
              <a:gd name="connsiteX127" fmla="*/ 7558087 w 7569200"/>
              <a:gd name="connsiteY127" fmla="*/ 6311900 h 6858000"/>
              <a:gd name="connsiteX128" fmla="*/ 7546975 w 7569200"/>
              <a:gd name="connsiteY128" fmla="*/ 6361112 h 6858000"/>
              <a:gd name="connsiteX129" fmla="*/ 7532687 w 7569200"/>
              <a:gd name="connsiteY129" fmla="*/ 6407150 h 6858000"/>
              <a:gd name="connsiteX130" fmla="*/ 7516812 w 7569200"/>
              <a:gd name="connsiteY130" fmla="*/ 6448425 h 6858000"/>
              <a:gd name="connsiteX131" fmla="*/ 7499350 w 7569200"/>
              <a:gd name="connsiteY131" fmla="*/ 6488112 h 6858000"/>
              <a:gd name="connsiteX132" fmla="*/ 7481887 w 7569200"/>
              <a:gd name="connsiteY132" fmla="*/ 6523037 h 6858000"/>
              <a:gd name="connsiteX133" fmla="*/ 7462837 w 7569200"/>
              <a:gd name="connsiteY133" fmla="*/ 6561137 h 6858000"/>
              <a:gd name="connsiteX134" fmla="*/ 7443787 w 7569200"/>
              <a:gd name="connsiteY134" fmla="*/ 6597650 h 6858000"/>
              <a:gd name="connsiteX135" fmla="*/ 7427912 w 7569200"/>
              <a:gd name="connsiteY135" fmla="*/ 6640512 h 6858000"/>
              <a:gd name="connsiteX136" fmla="*/ 7412037 w 7569200"/>
              <a:gd name="connsiteY136" fmla="*/ 6683375 h 6858000"/>
              <a:gd name="connsiteX137" fmla="*/ 7402512 w 7569200"/>
              <a:gd name="connsiteY137" fmla="*/ 6735762 h 6858000"/>
              <a:gd name="connsiteX138" fmla="*/ 7394575 w 7569200"/>
              <a:gd name="connsiteY138" fmla="*/ 6791325 h 6858000"/>
              <a:gd name="connsiteX139" fmla="*/ 7389812 w 7569200"/>
              <a:gd name="connsiteY139" fmla="*/ 6858000 h 6858000"/>
              <a:gd name="connsiteX140" fmla="*/ 0 w 7569200"/>
              <a:gd name="connsiteY140" fmla="*/ 6858000 h 6858000"/>
              <a:gd name="connsiteX141" fmla="*/ 0 w 7569200"/>
              <a:gd name="connsiteY141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</a:cxnLst>
            <a:rect l="l" t="t" r="r" b="b"/>
            <a:pathLst>
              <a:path w="7569200" h="6858000">
                <a:moveTo>
                  <a:pt x="0" y="0"/>
                </a:moveTo>
                <a:lnTo>
                  <a:pt x="7389812" y="0"/>
                </a:lnTo>
                <a:lnTo>
                  <a:pt x="7394575" y="66675"/>
                </a:lnTo>
                <a:lnTo>
                  <a:pt x="7402512" y="122237"/>
                </a:lnTo>
                <a:lnTo>
                  <a:pt x="7412037" y="174625"/>
                </a:lnTo>
                <a:lnTo>
                  <a:pt x="7427912" y="217487"/>
                </a:lnTo>
                <a:lnTo>
                  <a:pt x="7443787" y="260350"/>
                </a:lnTo>
                <a:lnTo>
                  <a:pt x="7462837" y="296862"/>
                </a:lnTo>
                <a:lnTo>
                  <a:pt x="7481887" y="334962"/>
                </a:lnTo>
                <a:lnTo>
                  <a:pt x="7499350" y="369887"/>
                </a:lnTo>
                <a:lnTo>
                  <a:pt x="7516812" y="409575"/>
                </a:lnTo>
                <a:lnTo>
                  <a:pt x="7532687" y="450850"/>
                </a:lnTo>
                <a:lnTo>
                  <a:pt x="7546975" y="496887"/>
                </a:lnTo>
                <a:lnTo>
                  <a:pt x="7558087" y="546100"/>
                </a:lnTo>
                <a:lnTo>
                  <a:pt x="7566025" y="606425"/>
                </a:lnTo>
                <a:lnTo>
                  <a:pt x="7569200" y="673100"/>
                </a:lnTo>
                <a:lnTo>
                  <a:pt x="7566025" y="744537"/>
                </a:lnTo>
                <a:lnTo>
                  <a:pt x="7558087" y="801687"/>
                </a:lnTo>
                <a:lnTo>
                  <a:pt x="7546975" y="854075"/>
                </a:lnTo>
                <a:lnTo>
                  <a:pt x="7532687" y="901700"/>
                </a:lnTo>
                <a:lnTo>
                  <a:pt x="7516812" y="942975"/>
                </a:lnTo>
                <a:lnTo>
                  <a:pt x="7497762" y="981075"/>
                </a:lnTo>
                <a:lnTo>
                  <a:pt x="7478712" y="1017587"/>
                </a:lnTo>
                <a:lnTo>
                  <a:pt x="7459662" y="1055687"/>
                </a:lnTo>
                <a:lnTo>
                  <a:pt x="7442200" y="1095375"/>
                </a:lnTo>
                <a:lnTo>
                  <a:pt x="7424737" y="1136650"/>
                </a:lnTo>
                <a:lnTo>
                  <a:pt x="7410450" y="1182687"/>
                </a:lnTo>
                <a:lnTo>
                  <a:pt x="7400925" y="1235075"/>
                </a:lnTo>
                <a:lnTo>
                  <a:pt x="7391400" y="1295400"/>
                </a:lnTo>
                <a:lnTo>
                  <a:pt x="7389812" y="1363662"/>
                </a:lnTo>
                <a:lnTo>
                  <a:pt x="7391400" y="1431925"/>
                </a:lnTo>
                <a:lnTo>
                  <a:pt x="7400925" y="1492250"/>
                </a:lnTo>
                <a:lnTo>
                  <a:pt x="7410450" y="1544637"/>
                </a:lnTo>
                <a:lnTo>
                  <a:pt x="7424737" y="1589087"/>
                </a:lnTo>
                <a:lnTo>
                  <a:pt x="7442200" y="1631950"/>
                </a:lnTo>
                <a:lnTo>
                  <a:pt x="7459662" y="1671637"/>
                </a:lnTo>
                <a:lnTo>
                  <a:pt x="7478712" y="1708150"/>
                </a:lnTo>
                <a:lnTo>
                  <a:pt x="7497762" y="1743075"/>
                </a:lnTo>
                <a:lnTo>
                  <a:pt x="7516812" y="1782762"/>
                </a:lnTo>
                <a:lnTo>
                  <a:pt x="7532687" y="1824037"/>
                </a:lnTo>
                <a:lnTo>
                  <a:pt x="7546975" y="1870075"/>
                </a:lnTo>
                <a:lnTo>
                  <a:pt x="7558087" y="1922462"/>
                </a:lnTo>
                <a:lnTo>
                  <a:pt x="7566025" y="1982787"/>
                </a:lnTo>
                <a:lnTo>
                  <a:pt x="7569200" y="2051050"/>
                </a:lnTo>
                <a:lnTo>
                  <a:pt x="7566025" y="2119312"/>
                </a:lnTo>
                <a:lnTo>
                  <a:pt x="7558087" y="2179637"/>
                </a:lnTo>
                <a:lnTo>
                  <a:pt x="7546975" y="2232025"/>
                </a:lnTo>
                <a:lnTo>
                  <a:pt x="7532687" y="2278062"/>
                </a:lnTo>
                <a:lnTo>
                  <a:pt x="7516812" y="2319337"/>
                </a:lnTo>
                <a:lnTo>
                  <a:pt x="7497762" y="2359025"/>
                </a:lnTo>
                <a:lnTo>
                  <a:pt x="7478712" y="2395537"/>
                </a:lnTo>
                <a:lnTo>
                  <a:pt x="7459662" y="2433637"/>
                </a:lnTo>
                <a:lnTo>
                  <a:pt x="7442200" y="2471737"/>
                </a:lnTo>
                <a:lnTo>
                  <a:pt x="7424737" y="2513012"/>
                </a:lnTo>
                <a:lnTo>
                  <a:pt x="7410450" y="2560637"/>
                </a:lnTo>
                <a:lnTo>
                  <a:pt x="7400925" y="2613025"/>
                </a:lnTo>
                <a:lnTo>
                  <a:pt x="7391400" y="2671762"/>
                </a:lnTo>
                <a:lnTo>
                  <a:pt x="7389812" y="2741612"/>
                </a:lnTo>
                <a:lnTo>
                  <a:pt x="7391400" y="2809875"/>
                </a:lnTo>
                <a:lnTo>
                  <a:pt x="7400925" y="2868612"/>
                </a:lnTo>
                <a:lnTo>
                  <a:pt x="7410450" y="2922587"/>
                </a:lnTo>
                <a:lnTo>
                  <a:pt x="7424737" y="2967037"/>
                </a:lnTo>
                <a:lnTo>
                  <a:pt x="7442200" y="3009900"/>
                </a:lnTo>
                <a:lnTo>
                  <a:pt x="7459662" y="3046412"/>
                </a:lnTo>
                <a:lnTo>
                  <a:pt x="7478712" y="3084512"/>
                </a:lnTo>
                <a:lnTo>
                  <a:pt x="7497762" y="3121025"/>
                </a:lnTo>
                <a:lnTo>
                  <a:pt x="7516812" y="3160712"/>
                </a:lnTo>
                <a:lnTo>
                  <a:pt x="7532687" y="3201987"/>
                </a:lnTo>
                <a:lnTo>
                  <a:pt x="7546975" y="3248025"/>
                </a:lnTo>
                <a:lnTo>
                  <a:pt x="7558087" y="3300412"/>
                </a:lnTo>
                <a:lnTo>
                  <a:pt x="7566025" y="3360737"/>
                </a:lnTo>
                <a:lnTo>
                  <a:pt x="7569200" y="3427412"/>
                </a:lnTo>
                <a:lnTo>
                  <a:pt x="7566025" y="3497262"/>
                </a:lnTo>
                <a:lnTo>
                  <a:pt x="7558087" y="3557587"/>
                </a:lnTo>
                <a:lnTo>
                  <a:pt x="7546975" y="3609975"/>
                </a:lnTo>
                <a:lnTo>
                  <a:pt x="7532687" y="3656012"/>
                </a:lnTo>
                <a:lnTo>
                  <a:pt x="7516812" y="3697287"/>
                </a:lnTo>
                <a:lnTo>
                  <a:pt x="7497762" y="3736975"/>
                </a:lnTo>
                <a:lnTo>
                  <a:pt x="7459662" y="3811587"/>
                </a:lnTo>
                <a:lnTo>
                  <a:pt x="7442200" y="3848100"/>
                </a:lnTo>
                <a:lnTo>
                  <a:pt x="7424737" y="3890962"/>
                </a:lnTo>
                <a:lnTo>
                  <a:pt x="7410450" y="3935412"/>
                </a:lnTo>
                <a:lnTo>
                  <a:pt x="7400925" y="3987800"/>
                </a:lnTo>
                <a:lnTo>
                  <a:pt x="7391400" y="4048125"/>
                </a:lnTo>
                <a:lnTo>
                  <a:pt x="7389812" y="4116387"/>
                </a:lnTo>
                <a:lnTo>
                  <a:pt x="7391400" y="4186237"/>
                </a:lnTo>
                <a:lnTo>
                  <a:pt x="7400925" y="4244975"/>
                </a:lnTo>
                <a:lnTo>
                  <a:pt x="7410450" y="4297362"/>
                </a:lnTo>
                <a:lnTo>
                  <a:pt x="7424737" y="4343400"/>
                </a:lnTo>
                <a:lnTo>
                  <a:pt x="7442200" y="4386262"/>
                </a:lnTo>
                <a:lnTo>
                  <a:pt x="7459662" y="4424362"/>
                </a:lnTo>
                <a:lnTo>
                  <a:pt x="7497762" y="4498975"/>
                </a:lnTo>
                <a:lnTo>
                  <a:pt x="7516812" y="4537075"/>
                </a:lnTo>
                <a:lnTo>
                  <a:pt x="7532687" y="4579937"/>
                </a:lnTo>
                <a:lnTo>
                  <a:pt x="7546975" y="4625975"/>
                </a:lnTo>
                <a:lnTo>
                  <a:pt x="7558087" y="4678362"/>
                </a:lnTo>
                <a:lnTo>
                  <a:pt x="7566025" y="4738687"/>
                </a:lnTo>
                <a:lnTo>
                  <a:pt x="7569200" y="4806950"/>
                </a:lnTo>
                <a:lnTo>
                  <a:pt x="7566025" y="4875212"/>
                </a:lnTo>
                <a:lnTo>
                  <a:pt x="7558087" y="4935537"/>
                </a:lnTo>
                <a:lnTo>
                  <a:pt x="7546975" y="4987925"/>
                </a:lnTo>
                <a:lnTo>
                  <a:pt x="7532687" y="5033962"/>
                </a:lnTo>
                <a:lnTo>
                  <a:pt x="7516812" y="5075237"/>
                </a:lnTo>
                <a:lnTo>
                  <a:pt x="7497762" y="5114925"/>
                </a:lnTo>
                <a:lnTo>
                  <a:pt x="7478712" y="5149850"/>
                </a:lnTo>
                <a:lnTo>
                  <a:pt x="7459662" y="5186362"/>
                </a:lnTo>
                <a:lnTo>
                  <a:pt x="7442200" y="5226050"/>
                </a:lnTo>
                <a:lnTo>
                  <a:pt x="7424737" y="5268912"/>
                </a:lnTo>
                <a:lnTo>
                  <a:pt x="7410450" y="5313362"/>
                </a:lnTo>
                <a:lnTo>
                  <a:pt x="7400925" y="5365750"/>
                </a:lnTo>
                <a:lnTo>
                  <a:pt x="7391400" y="5426075"/>
                </a:lnTo>
                <a:lnTo>
                  <a:pt x="7389812" y="5494337"/>
                </a:lnTo>
                <a:lnTo>
                  <a:pt x="7391400" y="5562600"/>
                </a:lnTo>
                <a:lnTo>
                  <a:pt x="7400925" y="5622925"/>
                </a:lnTo>
                <a:lnTo>
                  <a:pt x="7410450" y="5675312"/>
                </a:lnTo>
                <a:lnTo>
                  <a:pt x="7424737" y="5721350"/>
                </a:lnTo>
                <a:lnTo>
                  <a:pt x="7442200" y="5762625"/>
                </a:lnTo>
                <a:lnTo>
                  <a:pt x="7459662" y="5802312"/>
                </a:lnTo>
                <a:lnTo>
                  <a:pt x="7478712" y="5840412"/>
                </a:lnTo>
                <a:lnTo>
                  <a:pt x="7497762" y="5876925"/>
                </a:lnTo>
                <a:lnTo>
                  <a:pt x="7516812" y="5915025"/>
                </a:lnTo>
                <a:lnTo>
                  <a:pt x="7532687" y="5956300"/>
                </a:lnTo>
                <a:lnTo>
                  <a:pt x="7546975" y="6003925"/>
                </a:lnTo>
                <a:lnTo>
                  <a:pt x="7558087" y="6056312"/>
                </a:lnTo>
                <a:lnTo>
                  <a:pt x="7566025" y="6113462"/>
                </a:lnTo>
                <a:lnTo>
                  <a:pt x="7569200" y="6183312"/>
                </a:lnTo>
                <a:lnTo>
                  <a:pt x="7566025" y="6251575"/>
                </a:lnTo>
                <a:lnTo>
                  <a:pt x="7558087" y="6311900"/>
                </a:lnTo>
                <a:lnTo>
                  <a:pt x="7546975" y="6361112"/>
                </a:lnTo>
                <a:lnTo>
                  <a:pt x="7532687" y="6407150"/>
                </a:lnTo>
                <a:lnTo>
                  <a:pt x="7516812" y="6448425"/>
                </a:lnTo>
                <a:lnTo>
                  <a:pt x="7499350" y="6488112"/>
                </a:lnTo>
                <a:lnTo>
                  <a:pt x="7481887" y="6523037"/>
                </a:lnTo>
                <a:lnTo>
                  <a:pt x="7462837" y="6561137"/>
                </a:lnTo>
                <a:lnTo>
                  <a:pt x="7443787" y="6597650"/>
                </a:lnTo>
                <a:lnTo>
                  <a:pt x="7427912" y="6640512"/>
                </a:lnTo>
                <a:lnTo>
                  <a:pt x="7412037" y="6683375"/>
                </a:lnTo>
                <a:lnTo>
                  <a:pt x="7402512" y="6735762"/>
                </a:lnTo>
                <a:lnTo>
                  <a:pt x="7394575" y="6791325"/>
                </a:lnTo>
                <a:lnTo>
                  <a:pt x="7389812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A0382D1-1594-4E3D-842E-04E1E5E757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7B3466-319F-514C-AA61-C62CFAE36E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0964" y="289152"/>
            <a:ext cx="6593306" cy="6279696"/>
          </a:xfrm>
        </p:spPr>
        <p:txBody>
          <a:bodyPr>
            <a:normAutofit fontScale="92500" lnSpcReduction="20000"/>
          </a:bodyPr>
          <a:lstStyle/>
          <a:p>
            <a:pPr lvl="0"/>
            <a:r>
              <a:rPr lang="en-US" sz="3200" b="1" u="sng" dirty="0" err="1">
                <a:solidFill>
                  <a:schemeClr val="tx1"/>
                </a:solidFill>
              </a:rPr>
              <a:t>Kilwa</a:t>
            </a:r>
            <a:r>
              <a:rPr lang="en-US" sz="3200" dirty="0">
                <a:solidFill>
                  <a:schemeClr val="tx1"/>
                </a:solidFill>
              </a:rPr>
              <a:t> was one of many trading cities along the coast of </a:t>
            </a:r>
            <a:r>
              <a:rPr lang="en-US" sz="3200" b="1" u="sng" dirty="0">
                <a:solidFill>
                  <a:schemeClr val="tx1"/>
                </a:solidFill>
              </a:rPr>
              <a:t>East Africa</a:t>
            </a:r>
            <a:r>
              <a:rPr lang="en-US" sz="3200" dirty="0">
                <a:solidFill>
                  <a:schemeClr val="tx1"/>
                </a:solidFill>
              </a:rPr>
              <a:t>. Located in present-day </a:t>
            </a:r>
            <a:r>
              <a:rPr lang="en-US" sz="3200" b="1" u="sng" dirty="0">
                <a:solidFill>
                  <a:schemeClr val="tx1"/>
                </a:solidFill>
              </a:rPr>
              <a:t>Tanzania</a:t>
            </a:r>
            <a:r>
              <a:rPr lang="en-US" sz="3200" dirty="0">
                <a:solidFill>
                  <a:schemeClr val="tx1"/>
                </a:solidFill>
              </a:rPr>
              <a:t>, </a:t>
            </a:r>
            <a:r>
              <a:rPr lang="en-US" sz="3200" dirty="0" err="1">
                <a:solidFill>
                  <a:schemeClr val="tx1"/>
                </a:solidFill>
              </a:rPr>
              <a:t>Kilwa</a:t>
            </a:r>
            <a:r>
              <a:rPr lang="en-US" sz="3200" dirty="0">
                <a:solidFill>
                  <a:schemeClr val="tx1"/>
                </a:solidFill>
              </a:rPr>
              <a:t> was an </a:t>
            </a:r>
            <a:r>
              <a:rPr lang="en-US" sz="3200" b="1" u="sng" dirty="0">
                <a:solidFill>
                  <a:schemeClr val="tx1"/>
                </a:solidFill>
              </a:rPr>
              <a:t>Islamic city</a:t>
            </a:r>
            <a:r>
              <a:rPr lang="en-US" sz="3200" dirty="0">
                <a:solidFill>
                  <a:schemeClr val="tx1"/>
                </a:solidFill>
              </a:rPr>
              <a:t> with a royal palace and lush orchards and gardens. </a:t>
            </a:r>
            <a:r>
              <a:rPr lang="en-US" sz="3200" dirty="0" err="1">
                <a:solidFill>
                  <a:schemeClr val="tx1"/>
                </a:solidFill>
              </a:rPr>
              <a:t>Kilwa’s</a:t>
            </a:r>
            <a:r>
              <a:rPr lang="en-US" sz="3200" dirty="0">
                <a:solidFill>
                  <a:schemeClr val="tx1"/>
                </a:solidFill>
              </a:rPr>
              <a:t> rulers charged </a:t>
            </a:r>
            <a:r>
              <a:rPr lang="en-US" sz="3200" b="1" u="sng" dirty="0">
                <a:solidFill>
                  <a:schemeClr val="tx1"/>
                </a:solidFill>
              </a:rPr>
              <a:t>taxes</a:t>
            </a:r>
            <a:r>
              <a:rPr lang="en-US" sz="3200" dirty="0">
                <a:solidFill>
                  <a:schemeClr val="tx1"/>
                </a:solidFill>
              </a:rPr>
              <a:t> on all goods that entered their port. These taxes made </a:t>
            </a:r>
            <a:r>
              <a:rPr lang="en-US" sz="3200" dirty="0" err="1">
                <a:solidFill>
                  <a:schemeClr val="tx1"/>
                </a:solidFill>
              </a:rPr>
              <a:t>Kilwa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b="1" u="sng" dirty="0">
                <a:solidFill>
                  <a:schemeClr val="tx1"/>
                </a:solidFill>
              </a:rPr>
              <a:t>rich</a:t>
            </a:r>
            <a:r>
              <a:rPr lang="en-US" sz="3200" dirty="0">
                <a:solidFill>
                  <a:schemeClr val="tx1"/>
                </a:solidFill>
              </a:rPr>
              <a:t>.</a:t>
            </a:r>
          </a:p>
          <a:p>
            <a:pPr lvl="0"/>
            <a:r>
              <a:rPr lang="en-US" sz="3200" b="1" u="sng" dirty="0">
                <a:solidFill>
                  <a:schemeClr val="tx1"/>
                </a:solidFill>
              </a:rPr>
              <a:t>Ibn </a:t>
            </a:r>
            <a:r>
              <a:rPr lang="en-US" sz="3200" b="1" u="sng" dirty="0" err="1">
                <a:solidFill>
                  <a:schemeClr val="tx1"/>
                </a:solidFill>
              </a:rPr>
              <a:t>Battutah</a:t>
            </a:r>
            <a:r>
              <a:rPr lang="en-US" sz="3200" dirty="0">
                <a:solidFill>
                  <a:schemeClr val="tx1"/>
                </a:solidFill>
              </a:rPr>
              <a:t> (a famous Muslim traveler from North Africa) visited </a:t>
            </a:r>
            <a:r>
              <a:rPr lang="en-US" sz="3200" dirty="0" err="1">
                <a:solidFill>
                  <a:schemeClr val="tx1"/>
                </a:solidFill>
              </a:rPr>
              <a:t>Kilwa</a:t>
            </a:r>
            <a:r>
              <a:rPr lang="en-US" sz="3200" dirty="0">
                <a:solidFill>
                  <a:schemeClr val="tx1"/>
                </a:solidFill>
              </a:rPr>
              <a:t> in the 1330s. He wrote that </a:t>
            </a:r>
            <a:r>
              <a:rPr lang="en-US" sz="3200" dirty="0" err="1">
                <a:solidFill>
                  <a:schemeClr val="tx1"/>
                </a:solidFill>
              </a:rPr>
              <a:t>Kilwa</a:t>
            </a:r>
            <a:r>
              <a:rPr lang="en-US" sz="3200" dirty="0">
                <a:solidFill>
                  <a:schemeClr val="tx1"/>
                </a:solidFill>
              </a:rPr>
              <a:t> was “one of the most </a:t>
            </a:r>
            <a:r>
              <a:rPr lang="en-US" sz="3200" b="1" u="sng" dirty="0">
                <a:solidFill>
                  <a:schemeClr val="tx1"/>
                </a:solidFill>
              </a:rPr>
              <a:t>beautiful</a:t>
            </a:r>
            <a:r>
              <a:rPr lang="en-US" sz="3200" dirty="0">
                <a:solidFill>
                  <a:schemeClr val="tx1"/>
                </a:solidFill>
              </a:rPr>
              <a:t> and </a:t>
            </a:r>
            <a:r>
              <a:rPr lang="en-US" sz="3200" b="1" u="sng" dirty="0">
                <a:solidFill>
                  <a:schemeClr val="tx1"/>
                </a:solidFill>
              </a:rPr>
              <a:t>best-constructed</a:t>
            </a:r>
            <a:r>
              <a:rPr lang="en-US" sz="3200" dirty="0">
                <a:solidFill>
                  <a:schemeClr val="tx1"/>
                </a:solidFill>
              </a:rPr>
              <a:t> towns in the world.”</a:t>
            </a:r>
          </a:p>
        </p:txBody>
      </p:sp>
    </p:spTree>
    <p:extLst>
      <p:ext uri="{BB962C8B-B14F-4D97-AF65-F5344CB8AC3E}">
        <p14:creationId xmlns:p14="http://schemas.microsoft.com/office/powerpoint/2010/main" val="32541526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D6CE9D5-28BB-4329-B5E2-B06131F27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D9F7D40-5D59-4F59-A331-D8F7710AC9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Freeform 11">
            <a:extLst>
              <a:ext uri="{FF2B5EF4-FFF2-40B4-BE49-F238E27FC236}">
                <a16:creationId xmlns:a16="http://schemas.microsoft.com/office/drawing/2014/main" id="{E2B1BC2F-AEBF-4990-A7F9-197AAF28BC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7548664" y="0"/>
            <a:ext cx="4643336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29E4390-55A2-D64F-9211-4A89FC2A5E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34728" y="228601"/>
            <a:ext cx="4047343" cy="1197864"/>
          </a:xfrm>
        </p:spPr>
        <p:txBody>
          <a:bodyPr anchor="b">
            <a:normAutofit fontScale="90000"/>
          </a:bodyPr>
          <a:lstStyle/>
          <a:p>
            <a:r>
              <a:rPr lang="en-US" sz="4000" b="1" dirty="0">
                <a:solidFill>
                  <a:schemeClr val="accent1"/>
                </a:solidFill>
              </a:rPr>
              <a:t>Ancient Ethiopia</a:t>
            </a:r>
            <a:br>
              <a:rPr lang="en-US" sz="1900" dirty="0">
                <a:solidFill>
                  <a:schemeClr val="accent1"/>
                </a:solidFill>
              </a:rPr>
            </a:br>
            <a:endParaRPr lang="en-US" sz="1900" dirty="0">
              <a:solidFill>
                <a:schemeClr val="accent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4B34B0C-EF83-4A45-B0B8-A9408DE776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656" y="983082"/>
            <a:ext cx="6805533" cy="5206232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7719C1-E335-E64C-894E-E4D0B71092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46660" y="1655065"/>
            <a:ext cx="4047343" cy="4974334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Thousands of years ago, </a:t>
            </a:r>
            <a:r>
              <a:rPr lang="en-US" sz="2800" b="1" u="sng" dirty="0">
                <a:solidFill>
                  <a:schemeClr val="bg1"/>
                </a:solidFill>
              </a:rPr>
              <a:t>rich civilizations</a:t>
            </a:r>
            <a:r>
              <a:rPr lang="en-US" sz="2800" dirty="0">
                <a:solidFill>
                  <a:schemeClr val="bg1"/>
                </a:solidFill>
              </a:rPr>
              <a:t> began to develop in southern Arabia and northeastern Africa along the </a:t>
            </a:r>
            <a:r>
              <a:rPr lang="en-US" sz="2800" b="1" u="sng" dirty="0">
                <a:solidFill>
                  <a:schemeClr val="bg1"/>
                </a:solidFill>
              </a:rPr>
              <a:t>Red Sea</a:t>
            </a:r>
            <a:r>
              <a:rPr lang="en-US" sz="2800" dirty="0">
                <a:solidFill>
                  <a:schemeClr val="bg1"/>
                </a:solidFill>
              </a:rPr>
              <a:t>. By A.D. 1, the city of </a:t>
            </a:r>
            <a:r>
              <a:rPr lang="en-US" sz="2800" b="1" u="sng" dirty="0">
                <a:solidFill>
                  <a:schemeClr val="bg1"/>
                </a:solidFill>
              </a:rPr>
              <a:t>Aksum</a:t>
            </a:r>
            <a:r>
              <a:rPr lang="en-US" sz="2800" dirty="0">
                <a:solidFill>
                  <a:schemeClr val="bg1"/>
                </a:solidFill>
              </a:rPr>
              <a:t>, located in present-day </a:t>
            </a:r>
            <a:r>
              <a:rPr lang="en-US" sz="2800" b="1" u="sng" dirty="0">
                <a:solidFill>
                  <a:schemeClr val="bg1"/>
                </a:solidFill>
              </a:rPr>
              <a:t>Ethiopia</a:t>
            </a:r>
            <a:r>
              <a:rPr lang="en-US" sz="2800" dirty="0">
                <a:solidFill>
                  <a:schemeClr val="bg1"/>
                </a:solidFill>
              </a:rPr>
              <a:t>, was an important East African center of </a:t>
            </a:r>
            <a:r>
              <a:rPr lang="en-US" sz="2800" b="1" u="sng" dirty="0">
                <a:solidFill>
                  <a:schemeClr val="bg1"/>
                </a:solidFill>
              </a:rPr>
              <a:t>trade</a:t>
            </a:r>
            <a:r>
              <a:rPr lang="en-US" sz="2800" dirty="0">
                <a:solidFill>
                  <a:schemeClr val="bg1"/>
                </a:solidFill>
              </a:rPr>
              <a:t>. </a:t>
            </a:r>
          </a:p>
          <a:p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54419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DFA9AC-43FC-D944-9567-CD6410CCA2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9468" y="232342"/>
            <a:ext cx="11062741" cy="1492132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/>
              <a:t>Aksum, a Center of Trade and Christianity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D35D45-CA5E-F34E-9760-F787CA1431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1677" y="1724474"/>
            <a:ext cx="10178322" cy="3593591"/>
          </a:xfrm>
        </p:spPr>
        <p:txBody>
          <a:bodyPr>
            <a:noAutofit/>
          </a:bodyPr>
          <a:lstStyle/>
          <a:p>
            <a:pPr lvl="0"/>
            <a:r>
              <a:rPr lang="en-US" sz="2800" dirty="0">
                <a:solidFill>
                  <a:schemeClr val="tx1"/>
                </a:solidFill>
              </a:rPr>
              <a:t>Although the city of </a:t>
            </a:r>
            <a:r>
              <a:rPr lang="en-US" sz="2800" b="1" u="sng" dirty="0">
                <a:solidFill>
                  <a:schemeClr val="tx1"/>
                </a:solidFill>
              </a:rPr>
              <a:t>Aksum</a:t>
            </a:r>
            <a:r>
              <a:rPr lang="en-US" sz="2800" dirty="0">
                <a:solidFill>
                  <a:schemeClr val="tx1"/>
                </a:solidFill>
              </a:rPr>
              <a:t> was located in the </a:t>
            </a:r>
            <a:r>
              <a:rPr lang="en-US" sz="2800" b="1" u="sng" dirty="0">
                <a:solidFill>
                  <a:schemeClr val="tx1"/>
                </a:solidFill>
              </a:rPr>
              <a:t>mountains</a:t>
            </a:r>
            <a:r>
              <a:rPr lang="en-US" sz="2800" dirty="0">
                <a:solidFill>
                  <a:schemeClr val="tx1"/>
                </a:solidFill>
              </a:rPr>
              <a:t> about 100 miles inland, it controlled a </a:t>
            </a:r>
            <a:r>
              <a:rPr lang="en-US" sz="2800" b="1" u="sng" dirty="0">
                <a:solidFill>
                  <a:schemeClr val="tx1"/>
                </a:solidFill>
              </a:rPr>
              <a:t>trading port</a:t>
            </a:r>
            <a:r>
              <a:rPr lang="en-US" sz="2800" dirty="0">
                <a:solidFill>
                  <a:schemeClr val="tx1"/>
                </a:solidFill>
              </a:rPr>
              <a:t> at </a:t>
            </a:r>
            <a:r>
              <a:rPr lang="en-US" sz="2800" dirty="0" err="1">
                <a:solidFill>
                  <a:schemeClr val="tx1"/>
                </a:solidFill>
              </a:rPr>
              <a:t>Adulis</a:t>
            </a:r>
            <a:r>
              <a:rPr lang="en-US" sz="2800" dirty="0">
                <a:solidFill>
                  <a:schemeClr val="tx1"/>
                </a:solidFill>
              </a:rPr>
              <a:t> on the </a:t>
            </a:r>
            <a:r>
              <a:rPr lang="en-US" sz="2800" b="1" u="sng" dirty="0">
                <a:solidFill>
                  <a:schemeClr val="tx1"/>
                </a:solidFill>
              </a:rPr>
              <a:t>Red Sea</a:t>
            </a:r>
            <a:r>
              <a:rPr lang="en-US" sz="2800" dirty="0">
                <a:solidFill>
                  <a:schemeClr val="tx1"/>
                </a:solidFill>
              </a:rPr>
              <a:t>. Over time, Aksum conquered much of modern </a:t>
            </a:r>
            <a:r>
              <a:rPr lang="en-US" sz="2800" b="1" u="sng" dirty="0">
                <a:solidFill>
                  <a:schemeClr val="tx1"/>
                </a:solidFill>
              </a:rPr>
              <a:t>Ethiopia</a:t>
            </a:r>
            <a:r>
              <a:rPr lang="en-US" sz="2800" dirty="0">
                <a:solidFill>
                  <a:schemeClr val="tx1"/>
                </a:solidFill>
              </a:rPr>
              <a:t> and </a:t>
            </a:r>
            <a:r>
              <a:rPr lang="en-US" sz="2800" b="1" u="sng" dirty="0">
                <a:solidFill>
                  <a:schemeClr val="tx1"/>
                </a:solidFill>
              </a:rPr>
              <a:t>southwestern Arabia</a:t>
            </a:r>
            <a:r>
              <a:rPr lang="en-US" sz="2800" dirty="0">
                <a:solidFill>
                  <a:schemeClr val="tx1"/>
                </a:solidFill>
              </a:rPr>
              <a:t>. It grew steadily in strength and wealth.</a:t>
            </a:r>
          </a:p>
          <a:p>
            <a:pPr lvl="0"/>
            <a:r>
              <a:rPr lang="en-US" sz="2800" dirty="0">
                <a:solidFill>
                  <a:schemeClr val="tx1"/>
                </a:solidFill>
              </a:rPr>
              <a:t>The merchants of Aksum traded good at ports as far away as India.</a:t>
            </a:r>
          </a:p>
          <a:p>
            <a:pPr lvl="1"/>
            <a:r>
              <a:rPr lang="en-US" sz="2800" dirty="0">
                <a:solidFill>
                  <a:schemeClr val="tx1"/>
                </a:solidFill>
              </a:rPr>
              <a:t>One of the main trade goods they controlled was </a:t>
            </a:r>
            <a:r>
              <a:rPr lang="en-US" sz="2800" b="1" u="sng" dirty="0">
                <a:solidFill>
                  <a:schemeClr val="tx1"/>
                </a:solidFill>
              </a:rPr>
              <a:t>ivory</a:t>
            </a:r>
            <a:r>
              <a:rPr lang="en-US" sz="2800" dirty="0">
                <a:solidFill>
                  <a:schemeClr val="tx1"/>
                </a:solidFill>
              </a:rPr>
              <a:t>. Ivory is the white material from elephant tusks, and was highly </a:t>
            </a:r>
            <a:r>
              <a:rPr lang="en-US" sz="2800" b="1" u="sng" dirty="0">
                <a:solidFill>
                  <a:schemeClr val="tx1"/>
                </a:solidFill>
              </a:rPr>
              <a:t>valued</a:t>
            </a:r>
            <a:r>
              <a:rPr lang="en-US" sz="2800" dirty="0">
                <a:solidFill>
                  <a:schemeClr val="tx1"/>
                </a:solidFill>
              </a:rPr>
              <a:t> for </a:t>
            </a:r>
            <a:r>
              <a:rPr lang="en-US" sz="2800" b="1" u="sng" dirty="0">
                <a:solidFill>
                  <a:schemeClr val="tx1"/>
                </a:solidFill>
              </a:rPr>
              <a:t>carving</a:t>
            </a:r>
            <a:r>
              <a:rPr lang="en-US" sz="2800" dirty="0">
                <a:solidFill>
                  <a:schemeClr val="tx1"/>
                </a:solidFill>
              </a:rPr>
              <a:t>. </a:t>
            </a:r>
          </a:p>
          <a:p>
            <a:pPr lvl="1"/>
            <a:r>
              <a:rPr lang="en-US" sz="2800" dirty="0">
                <a:solidFill>
                  <a:schemeClr val="tx1"/>
                </a:solidFill>
              </a:rPr>
              <a:t>Along with trade goods, foreign merchants also exchanged ideas and beliefs.</a:t>
            </a:r>
          </a:p>
        </p:txBody>
      </p:sp>
    </p:spTree>
    <p:extLst>
      <p:ext uri="{BB962C8B-B14F-4D97-AF65-F5344CB8AC3E}">
        <p14:creationId xmlns:p14="http://schemas.microsoft.com/office/powerpoint/2010/main" val="24578603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56B6D3-4DD0-1548-9274-4A959D1258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678" y="382385"/>
            <a:ext cx="7472596" cy="1492132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/>
              <a:t>Aksum, a Center of Trade and Christianity, CONT.</a:t>
            </a:r>
            <a:endParaRPr lang="en-US" sz="3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BA7519-8DF5-CF41-9C29-58F197EECA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0488" y="1768839"/>
            <a:ext cx="7472596" cy="4916774"/>
          </a:xfrm>
        </p:spPr>
        <p:txBody>
          <a:bodyPr>
            <a:normAutofit fontScale="92500" lnSpcReduction="20000"/>
          </a:bodyPr>
          <a:lstStyle/>
          <a:p>
            <a:pPr lvl="0"/>
            <a:r>
              <a:rPr lang="en-US" sz="2800" dirty="0">
                <a:solidFill>
                  <a:schemeClr val="tx1"/>
                </a:solidFill>
              </a:rPr>
              <a:t>During the A.D. 300s, </a:t>
            </a:r>
            <a:r>
              <a:rPr lang="en-US" sz="2800" b="1" u="sng" dirty="0">
                <a:solidFill>
                  <a:schemeClr val="tx1"/>
                </a:solidFill>
              </a:rPr>
              <a:t>King </a:t>
            </a:r>
            <a:r>
              <a:rPr lang="en-US" sz="2800" b="1" u="sng" dirty="0" err="1">
                <a:solidFill>
                  <a:schemeClr val="tx1"/>
                </a:solidFill>
              </a:rPr>
              <a:t>Ezana</a:t>
            </a:r>
            <a:r>
              <a:rPr lang="en-US" sz="2800" dirty="0">
                <a:solidFill>
                  <a:schemeClr val="tx1"/>
                </a:solidFill>
              </a:rPr>
              <a:t> of Aksum learned about a new religion- </a:t>
            </a:r>
            <a:r>
              <a:rPr lang="en-US" sz="2800" b="1" u="sng" dirty="0">
                <a:solidFill>
                  <a:schemeClr val="tx1"/>
                </a:solidFill>
              </a:rPr>
              <a:t>Christianity</a:t>
            </a:r>
            <a:r>
              <a:rPr lang="en-US" sz="2800" dirty="0">
                <a:solidFill>
                  <a:schemeClr val="tx1"/>
                </a:solidFill>
              </a:rPr>
              <a:t>. Soon, the king became a Christian himself and made </a:t>
            </a:r>
            <a:r>
              <a:rPr lang="en-US" sz="2800" b="1" u="sng" dirty="0">
                <a:solidFill>
                  <a:schemeClr val="tx1"/>
                </a:solidFill>
              </a:rPr>
              <a:t>Christianity</a:t>
            </a:r>
            <a:r>
              <a:rPr lang="en-US" sz="2800" dirty="0">
                <a:solidFill>
                  <a:schemeClr val="tx1"/>
                </a:solidFill>
              </a:rPr>
              <a:t> the official </a:t>
            </a:r>
            <a:r>
              <a:rPr lang="en-US" sz="2800" b="1" u="sng" dirty="0">
                <a:solidFill>
                  <a:schemeClr val="tx1"/>
                </a:solidFill>
              </a:rPr>
              <a:t>religion</a:t>
            </a:r>
            <a:r>
              <a:rPr lang="en-US" sz="2800" dirty="0">
                <a:solidFill>
                  <a:schemeClr val="tx1"/>
                </a:solidFill>
              </a:rPr>
              <a:t> of his kingdom. Over time, most people under Aksum’s rule </a:t>
            </a:r>
            <a:r>
              <a:rPr lang="en-US" sz="2800" b="1" u="sng" dirty="0">
                <a:solidFill>
                  <a:schemeClr val="tx1"/>
                </a:solidFill>
              </a:rPr>
              <a:t>converted</a:t>
            </a:r>
            <a:r>
              <a:rPr lang="en-US" sz="2800" dirty="0">
                <a:solidFill>
                  <a:schemeClr val="tx1"/>
                </a:solidFill>
              </a:rPr>
              <a:t> to Christianity. </a:t>
            </a:r>
          </a:p>
          <a:p>
            <a:pPr lvl="0"/>
            <a:r>
              <a:rPr lang="en-US" sz="2800" dirty="0">
                <a:solidFill>
                  <a:schemeClr val="tx1"/>
                </a:solidFill>
              </a:rPr>
              <a:t>For several hundred years, Aksum kept its </a:t>
            </a:r>
            <a:r>
              <a:rPr lang="en-US" sz="2800" b="1" u="sng" dirty="0">
                <a:solidFill>
                  <a:schemeClr val="tx1"/>
                </a:solidFill>
              </a:rPr>
              <a:t>control</a:t>
            </a:r>
            <a:r>
              <a:rPr lang="en-US" sz="2800" dirty="0">
                <a:solidFill>
                  <a:schemeClr val="tx1"/>
                </a:solidFill>
              </a:rPr>
              <a:t> of the major </a:t>
            </a:r>
            <a:r>
              <a:rPr lang="en-US" sz="2800" b="1" u="sng" dirty="0">
                <a:solidFill>
                  <a:schemeClr val="tx1"/>
                </a:solidFill>
              </a:rPr>
              <a:t>trade routes</a:t>
            </a:r>
            <a:r>
              <a:rPr lang="en-US" sz="2800" dirty="0">
                <a:solidFill>
                  <a:schemeClr val="tx1"/>
                </a:solidFill>
              </a:rPr>
              <a:t> linking </a:t>
            </a:r>
            <a:r>
              <a:rPr lang="en-US" sz="2800" b="1" u="sng" dirty="0">
                <a:solidFill>
                  <a:schemeClr val="tx1"/>
                </a:solidFill>
              </a:rPr>
              <a:t>Africa</a:t>
            </a:r>
            <a:r>
              <a:rPr lang="en-US" sz="2800" dirty="0">
                <a:solidFill>
                  <a:schemeClr val="tx1"/>
                </a:solidFill>
              </a:rPr>
              <a:t> with </a:t>
            </a:r>
            <a:r>
              <a:rPr lang="en-US" sz="2800" b="1" u="sng" dirty="0">
                <a:solidFill>
                  <a:schemeClr val="tx1"/>
                </a:solidFill>
              </a:rPr>
              <a:t>Europe</a:t>
            </a:r>
            <a:r>
              <a:rPr lang="en-US" sz="2800" dirty="0">
                <a:solidFill>
                  <a:schemeClr val="tx1"/>
                </a:solidFill>
              </a:rPr>
              <a:t> and </a:t>
            </a:r>
            <a:r>
              <a:rPr lang="en-US" sz="2800" b="1" u="sng" dirty="0">
                <a:solidFill>
                  <a:schemeClr val="tx1"/>
                </a:solidFill>
              </a:rPr>
              <a:t>Asia</a:t>
            </a:r>
            <a:r>
              <a:rPr lang="en-US" sz="2800" dirty="0">
                <a:solidFill>
                  <a:schemeClr val="tx1"/>
                </a:solidFill>
              </a:rPr>
              <a:t>. Eventually, the </a:t>
            </a:r>
            <a:r>
              <a:rPr lang="en-US" sz="2800" b="1" u="sng" dirty="0">
                <a:solidFill>
                  <a:schemeClr val="tx1"/>
                </a:solidFill>
              </a:rPr>
              <a:t>Muslims</a:t>
            </a:r>
            <a:r>
              <a:rPr lang="en-US" sz="2800" dirty="0">
                <a:solidFill>
                  <a:schemeClr val="tx1"/>
                </a:solidFill>
              </a:rPr>
              <a:t> conquered the </a:t>
            </a:r>
            <a:r>
              <a:rPr lang="en-US" sz="2800" b="1" u="sng" dirty="0">
                <a:solidFill>
                  <a:schemeClr val="tx1"/>
                </a:solidFill>
              </a:rPr>
              <a:t>coastal ports</a:t>
            </a:r>
            <a:r>
              <a:rPr lang="en-US" sz="2800" dirty="0">
                <a:solidFill>
                  <a:schemeClr val="tx1"/>
                </a:solidFill>
              </a:rPr>
              <a:t>. The Muslim conquest of the coast ended the trade that had given Aksum its power and wealth. </a:t>
            </a:r>
          </a:p>
          <a:p>
            <a:endParaRPr lang="en-US" sz="2800" dirty="0">
              <a:solidFill>
                <a:schemeClr val="tx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DBA08F6-9495-3B44-A56D-7DAB80C87E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45464" y="480510"/>
            <a:ext cx="3346536" cy="5896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9018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355568-4652-2C40-B0DB-9F79E2AD5F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3606" y="263748"/>
            <a:ext cx="6648584" cy="1492132"/>
          </a:xfrm>
        </p:spPr>
        <p:txBody>
          <a:bodyPr>
            <a:noAutofit/>
          </a:bodyPr>
          <a:lstStyle/>
          <a:p>
            <a:pPr algn="ctr"/>
            <a:r>
              <a:rPr lang="en-US" sz="4200" b="1" dirty="0"/>
              <a:t>Lalibela and the Spread of Christianity</a:t>
            </a:r>
            <a:br>
              <a:rPr lang="en-US" sz="4200" dirty="0"/>
            </a:br>
            <a:endParaRPr lang="en-US" sz="4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5779D7-0033-C649-924A-4419BD8421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7016" y="3631009"/>
            <a:ext cx="11165174" cy="3593591"/>
          </a:xfrm>
        </p:spPr>
        <p:txBody>
          <a:bodyPr>
            <a:noAutofit/>
          </a:bodyPr>
          <a:lstStyle/>
          <a:p>
            <a:pPr lvl="1"/>
            <a:r>
              <a:rPr lang="en-US" sz="2400" dirty="0">
                <a:solidFill>
                  <a:schemeClr val="tx1"/>
                </a:solidFill>
              </a:rPr>
              <a:t>They lived in </a:t>
            </a:r>
            <a:r>
              <a:rPr lang="en-US" sz="2400" b="1" u="sng" dirty="0">
                <a:solidFill>
                  <a:schemeClr val="tx1"/>
                </a:solidFill>
              </a:rPr>
              <a:t>royal tents</a:t>
            </a:r>
            <a:r>
              <a:rPr lang="en-US" sz="2400" dirty="0">
                <a:solidFill>
                  <a:schemeClr val="tx1"/>
                </a:solidFill>
              </a:rPr>
              <a:t> and were accompanied by </a:t>
            </a:r>
            <a:r>
              <a:rPr lang="en-US" sz="2400" b="1" u="sng" dirty="0">
                <a:solidFill>
                  <a:schemeClr val="tx1"/>
                </a:solidFill>
              </a:rPr>
              <a:t>thousands</a:t>
            </a:r>
            <a:r>
              <a:rPr lang="en-US" sz="2400" dirty="0">
                <a:solidFill>
                  <a:schemeClr val="tx1"/>
                </a:solidFill>
              </a:rPr>
              <a:t> of </a:t>
            </a:r>
            <a:r>
              <a:rPr lang="en-US" sz="2400" b="1" u="sng" dirty="0">
                <a:solidFill>
                  <a:schemeClr val="tx1"/>
                </a:solidFill>
              </a:rPr>
              <a:t>citizens</a:t>
            </a:r>
            <a:r>
              <a:rPr lang="en-US" sz="2400" dirty="0">
                <a:solidFill>
                  <a:schemeClr val="tx1"/>
                </a:solidFill>
              </a:rPr>
              <a:t> and </a:t>
            </a:r>
            <a:r>
              <a:rPr lang="en-US" sz="2400" b="1" u="sng" dirty="0">
                <a:solidFill>
                  <a:schemeClr val="tx1"/>
                </a:solidFill>
              </a:rPr>
              <a:t>servants</a:t>
            </a:r>
            <a:r>
              <a:rPr lang="en-US" sz="2400" dirty="0">
                <a:solidFill>
                  <a:schemeClr val="tx1"/>
                </a:solidFill>
              </a:rPr>
              <a:t>.</a:t>
            </a:r>
          </a:p>
          <a:p>
            <a:pPr lvl="0"/>
            <a:r>
              <a:rPr lang="en-US" sz="2400" dirty="0">
                <a:solidFill>
                  <a:schemeClr val="tx1"/>
                </a:solidFill>
              </a:rPr>
              <a:t>Many neighboring lands </a:t>
            </a:r>
            <a:r>
              <a:rPr lang="en-US" sz="2400" b="1" u="sng" dirty="0">
                <a:solidFill>
                  <a:schemeClr val="tx1"/>
                </a:solidFill>
              </a:rPr>
              <a:t>converted</a:t>
            </a:r>
            <a:r>
              <a:rPr lang="en-US" sz="2400" dirty="0">
                <a:solidFill>
                  <a:schemeClr val="tx1"/>
                </a:solidFill>
              </a:rPr>
              <a:t> to </a:t>
            </a:r>
            <a:r>
              <a:rPr lang="en-US" sz="2400" b="1" u="sng" dirty="0">
                <a:solidFill>
                  <a:schemeClr val="tx1"/>
                </a:solidFill>
              </a:rPr>
              <a:t>Islam</a:t>
            </a:r>
            <a:r>
              <a:rPr lang="en-US" sz="2400" dirty="0">
                <a:solidFill>
                  <a:schemeClr val="tx1"/>
                </a:solidFill>
              </a:rPr>
              <a:t>, but present-day </a:t>
            </a:r>
            <a:r>
              <a:rPr lang="en-US" sz="2400" b="1" u="sng" dirty="0">
                <a:solidFill>
                  <a:schemeClr val="tx1"/>
                </a:solidFill>
              </a:rPr>
              <a:t>Ethiopia</a:t>
            </a:r>
            <a:r>
              <a:rPr lang="en-US" sz="2400" dirty="0">
                <a:solidFill>
                  <a:schemeClr val="tx1"/>
                </a:solidFill>
              </a:rPr>
              <a:t> remained </a:t>
            </a:r>
            <a:r>
              <a:rPr lang="en-US" sz="2400" b="1" u="sng" dirty="0">
                <a:solidFill>
                  <a:schemeClr val="tx1"/>
                </a:solidFill>
              </a:rPr>
              <a:t>Christian</a:t>
            </a:r>
            <a:r>
              <a:rPr lang="en-US" sz="2400" dirty="0">
                <a:solidFill>
                  <a:schemeClr val="tx1"/>
                </a:solidFill>
              </a:rPr>
              <a:t>.</a:t>
            </a:r>
          </a:p>
          <a:p>
            <a:pPr lvl="1"/>
            <a:r>
              <a:rPr lang="en-US" sz="2400" dirty="0">
                <a:solidFill>
                  <a:schemeClr val="tx1"/>
                </a:solidFill>
              </a:rPr>
              <a:t>Cut off in their mountainous home, the Ethiopians had little direct contact with other Christian peoples. In time, their churches developed unique </a:t>
            </a:r>
            <a:r>
              <a:rPr lang="en-US" sz="2400" b="1" u="sng" dirty="0">
                <a:solidFill>
                  <a:schemeClr val="tx1"/>
                </a:solidFill>
              </a:rPr>
              <a:t>customs</a:t>
            </a:r>
            <a:r>
              <a:rPr lang="en-US" sz="2400" dirty="0">
                <a:solidFill>
                  <a:schemeClr val="tx1"/>
                </a:solidFill>
              </a:rPr>
              <a:t> and </a:t>
            </a:r>
            <a:r>
              <a:rPr lang="en-US" sz="2400" b="1" u="sng" dirty="0">
                <a:solidFill>
                  <a:schemeClr val="tx1"/>
                </a:solidFill>
              </a:rPr>
              <a:t>traditions</a:t>
            </a:r>
            <a:r>
              <a:rPr lang="en-US" sz="2400" dirty="0">
                <a:solidFill>
                  <a:schemeClr val="tx1"/>
                </a:solidFill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41EDAF3-935D-3843-8BCE-E1E2D6E8D9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6531"/>
            <a:ext cx="5092061" cy="309951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E51A627-6A97-A540-B01E-91183CAF7F72}"/>
              </a:ext>
            </a:extLst>
          </p:cNvPr>
          <p:cNvSpPr txBox="1"/>
          <p:nvPr/>
        </p:nvSpPr>
        <p:spPr>
          <a:xfrm>
            <a:off x="5253606" y="1632351"/>
            <a:ext cx="664858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400" dirty="0"/>
              <a:t>After </a:t>
            </a:r>
            <a:r>
              <a:rPr lang="en-US" sz="2400" b="1" u="sng" dirty="0"/>
              <a:t>Aksum</a:t>
            </a:r>
            <a:r>
              <a:rPr lang="en-US" sz="2400" dirty="0"/>
              <a:t> lost its </a:t>
            </a:r>
            <a:r>
              <a:rPr lang="en-US" sz="2400" b="1" u="sng" dirty="0"/>
              <a:t>power</a:t>
            </a:r>
            <a:r>
              <a:rPr lang="en-US" sz="2400" dirty="0"/>
              <a:t>, the </a:t>
            </a:r>
            <a:r>
              <a:rPr lang="en-US" sz="2400" b="1" u="sng" dirty="0"/>
              <a:t>Christian kings</a:t>
            </a:r>
            <a:r>
              <a:rPr lang="en-US" sz="2400" dirty="0"/>
              <a:t> of the region built </a:t>
            </a:r>
            <a:r>
              <a:rPr lang="en-US" sz="2400" b="1" u="sng" dirty="0"/>
              <a:t>churches</a:t>
            </a:r>
            <a:r>
              <a:rPr lang="en-US" sz="2400" dirty="0"/>
              <a:t> and </a:t>
            </a:r>
            <a:r>
              <a:rPr lang="en-US" sz="2400" b="1" u="sng" dirty="0"/>
              <a:t>monasteries</a:t>
            </a:r>
            <a:r>
              <a:rPr lang="en-US" sz="2400" dirty="0"/>
              <a:t>. But these kings did not build a new capital. Instead, they </a:t>
            </a:r>
            <a:r>
              <a:rPr lang="en-US" sz="2400" b="1" u="sng" dirty="0"/>
              <a:t>moved</a:t>
            </a:r>
            <a:r>
              <a:rPr lang="en-US" sz="2400" dirty="0"/>
              <a:t> from place to place around the kingdom. </a:t>
            </a:r>
          </a:p>
        </p:txBody>
      </p:sp>
    </p:spTree>
    <p:extLst>
      <p:ext uri="{BB962C8B-B14F-4D97-AF65-F5344CB8AC3E}">
        <p14:creationId xmlns:p14="http://schemas.microsoft.com/office/powerpoint/2010/main" val="39838807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74BD3A9-25D1-4691-BE05-149182EC4C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8D49CF1A-01DD-4115-A6BB-CFA8F70453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7569200" cy="6858000"/>
          </a:xfrm>
          <a:custGeom>
            <a:avLst/>
            <a:gdLst>
              <a:gd name="connsiteX0" fmla="*/ 0 w 7569200"/>
              <a:gd name="connsiteY0" fmla="*/ 0 h 6858000"/>
              <a:gd name="connsiteX1" fmla="*/ 7389812 w 7569200"/>
              <a:gd name="connsiteY1" fmla="*/ 0 h 6858000"/>
              <a:gd name="connsiteX2" fmla="*/ 7394575 w 7569200"/>
              <a:gd name="connsiteY2" fmla="*/ 66675 h 6858000"/>
              <a:gd name="connsiteX3" fmla="*/ 7402512 w 7569200"/>
              <a:gd name="connsiteY3" fmla="*/ 122237 h 6858000"/>
              <a:gd name="connsiteX4" fmla="*/ 7412037 w 7569200"/>
              <a:gd name="connsiteY4" fmla="*/ 174625 h 6858000"/>
              <a:gd name="connsiteX5" fmla="*/ 7427912 w 7569200"/>
              <a:gd name="connsiteY5" fmla="*/ 217487 h 6858000"/>
              <a:gd name="connsiteX6" fmla="*/ 7443787 w 7569200"/>
              <a:gd name="connsiteY6" fmla="*/ 260350 h 6858000"/>
              <a:gd name="connsiteX7" fmla="*/ 7462837 w 7569200"/>
              <a:gd name="connsiteY7" fmla="*/ 296862 h 6858000"/>
              <a:gd name="connsiteX8" fmla="*/ 7481887 w 7569200"/>
              <a:gd name="connsiteY8" fmla="*/ 334962 h 6858000"/>
              <a:gd name="connsiteX9" fmla="*/ 7499350 w 7569200"/>
              <a:gd name="connsiteY9" fmla="*/ 369887 h 6858000"/>
              <a:gd name="connsiteX10" fmla="*/ 7516812 w 7569200"/>
              <a:gd name="connsiteY10" fmla="*/ 409575 h 6858000"/>
              <a:gd name="connsiteX11" fmla="*/ 7532687 w 7569200"/>
              <a:gd name="connsiteY11" fmla="*/ 450850 h 6858000"/>
              <a:gd name="connsiteX12" fmla="*/ 7546975 w 7569200"/>
              <a:gd name="connsiteY12" fmla="*/ 496887 h 6858000"/>
              <a:gd name="connsiteX13" fmla="*/ 7558087 w 7569200"/>
              <a:gd name="connsiteY13" fmla="*/ 546100 h 6858000"/>
              <a:gd name="connsiteX14" fmla="*/ 7566025 w 7569200"/>
              <a:gd name="connsiteY14" fmla="*/ 606425 h 6858000"/>
              <a:gd name="connsiteX15" fmla="*/ 7569200 w 7569200"/>
              <a:gd name="connsiteY15" fmla="*/ 673100 h 6858000"/>
              <a:gd name="connsiteX16" fmla="*/ 7566025 w 7569200"/>
              <a:gd name="connsiteY16" fmla="*/ 744537 h 6858000"/>
              <a:gd name="connsiteX17" fmla="*/ 7558087 w 7569200"/>
              <a:gd name="connsiteY17" fmla="*/ 801687 h 6858000"/>
              <a:gd name="connsiteX18" fmla="*/ 7546975 w 7569200"/>
              <a:gd name="connsiteY18" fmla="*/ 854075 h 6858000"/>
              <a:gd name="connsiteX19" fmla="*/ 7532687 w 7569200"/>
              <a:gd name="connsiteY19" fmla="*/ 901700 h 6858000"/>
              <a:gd name="connsiteX20" fmla="*/ 7516812 w 7569200"/>
              <a:gd name="connsiteY20" fmla="*/ 942975 h 6858000"/>
              <a:gd name="connsiteX21" fmla="*/ 7497762 w 7569200"/>
              <a:gd name="connsiteY21" fmla="*/ 981075 h 6858000"/>
              <a:gd name="connsiteX22" fmla="*/ 7478712 w 7569200"/>
              <a:gd name="connsiteY22" fmla="*/ 1017587 h 6858000"/>
              <a:gd name="connsiteX23" fmla="*/ 7459662 w 7569200"/>
              <a:gd name="connsiteY23" fmla="*/ 1055687 h 6858000"/>
              <a:gd name="connsiteX24" fmla="*/ 7442200 w 7569200"/>
              <a:gd name="connsiteY24" fmla="*/ 1095375 h 6858000"/>
              <a:gd name="connsiteX25" fmla="*/ 7424737 w 7569200"/>
              <a:gd name="connsiteY25" fmla="*/ 1136650 h 6858000"/>
              <a:gd name="connsiteX26" fmla="*/ 7410450 w 7569200"/>
              <a:gd name="connsiteY26" fmla="*/ 1182687 h 6858000"/>
              <a:gd name="connsiteX27" fmla="*/ 7400925 w 7569200"/>
              <a:gd name="connsiteY27" fmla="*/ 1235075 h 6858000"/>
              <a:gd name="connsiteX28" fmla="*/ 7391400 w 7569200"/>
              <a:gd name="connsiteY28" fmla="*/ 1295400 h 6858000"/>
              <a:gd name="connsiteX29" fmla="*/ 7389812 w 7569200"/>
              <a:gd name="connsiteY29" fmla="*/ 1363662 h 6858000"/>
              <a:gd name="connsiteX30" fmla="*/ 7391400 w 7569200"/>
              <a:gd name="connsiteY30" fmla="*/ 1431925 h 6858000"/>
              <a:gd name="connsiteX31" fmla="*/ 7400925 w 7569200"/>
              <a:gd name="connsiteY31" fmla="*/ 1492250 h 6858000"/>
              <a:gd name="connsiteX32" fmla="*/ 7410450 w 7569200"/>
              <a:gd name="connsiteY32" fmla="*/ 1544637 h 6858000"/>
              <a:gd name="connsiteX33" fmla="*/ 7424737 w 7569200"/>
              <a:gd name="connsiteY33" fmla="*/ 1589087 h 6858000"/>
              <a:gd name="connsiteX34" fmla="*/ 7442200 w 7569200"/>
              <a:gd name="connsiteY34" fmla="*/ 1631950 h 6858000"/>
              <a:gd name="connsiteX35" fmla="*/ 7459662 w 7569200"/>
              <a:gd name="connsiteY35" fmla="*/ 1671637 h 6858000"/>
              <a:gd name="connsiteX36" fmla="*/ 7478712 w 7569200"/>
              <a:gd name="connsiteY36" fmla="*/ 1708150 h 6858000"/>
              <a:gd name="connsiteX37" fmla="*/ 7497762 w 7569200"/>
              <a:gd name="connsiteY37" fmla="*/ 1743075 h 6858000"/>
              <a:gd name="connsiteX38" fmla="*/ 7516812 w 7569200"/>
              <a:gd name="connsiteY38" fmla="*/ 1782762 h 6858000"/>
              <a:gd name="connsiteX39" fmla="*/ 7532687 w 7569200"/>
              <a:gd name="connsiteY39" fmla="*/ 1824037 h 6858000"/>
              <a:gd name="connsiteX40" fmla="*/ 7546975 w 7569200"/>
              <a:gd name="connsiteY40" fmla="*/ 1870075 h 6858000"/>
              <a:gd name="connsiteX41" fmla="*/ 7558087 w 7569200"/>
              <a:gd name="connsiteY41" fmla="*/ 1922462 h 6858000"/>
              <a:gd name="connsiteX42" fmla="*/ 7566025 w 7569200"/>
              <a:gd name="connsiteY42" fmla="*/ 1982787 h 6858000"/>
              <a:gd name="connsiteX43" fmla="*/ 7569200 w 7569200"/>
              <a:gd name="connsiteY43" fmla="*/ 2051050 h 6858000"/>
              <a:gd name="connsiteX44" fmla="*/ 7566025 w 7569200"/>
              <a:gd name="connsiteY44" fmla="*/ 2119312 h 6858000"/>
              <a:gd name="connsiteX45" fmla="*/ 7558087 w 7569200"/>
              <a:gd name="connsiteY45" fmla="*/ 2179637 h 6858000"/>
              <a:gd name="connsiteX46" fmla="*/ 7546975 w 7569200"/>
              <a:gd name="connsiteY46" fmla="*/ 2232025 h 6858000"/>
              <a:gd name="connsiteX47" fmla="*/ 7532687 w 7569200"/>
              <a:gd name="connsiteY47" fmla="*/ 2278062 h 6858000"/>
              <a:gd name="connsiteX48" fmla="*/ 7516812 w 7569200"/>
              <a:gd name="connsiteY48" fmla="*/ 2319337 h 6858000"/>
              <a:gd name="connsiteX49" fmla="*/ 7497762 w 7569200"/>
              <a:gd name="connsiteY49" fmla="*/ 2359025 h 6858000"/>
              <a:gd name="connsiteX50" fmla="*/ 7478712 w 7569200"/>
              <a:gd name="connsiteY50" fmla="*/ 2395537 h 6858000"/>
              <a:gd name="connsiteX51" fmla="*/ 7459662 w 7569200"/>
              <a:gd name="connsiteY51" fmla="*/ 2433637 h 6858000"/>
              <a:gd name="connsiteX52" fmla="*/ 7442200 w 7569200"/>
              <a:gd name="connsiteY52" fmla="*/ 2471737 h 6858000"/>
              <a:gd name="connsiteX53" fmla="*/ 7424737 w 7569200"/>
              <a:gd name="connsiteY53" fmla="*/ 2513012 h 6858000"/>
              <a:gd name="connsiteX54" fmla="*/ 7410450 w 7569200"/>
              <a:gd name="connsiteY54" fmla="*/ 2560637 h 6858000"/>
              <a:gd name="connsiteX55" fmla="*/ 7400925 w 7569200"/>
              <a:gd name="connsiteY55" fmla="*/ 2613025 h 6858000"/>
              <a:gd name="connsiteX56" fmla="*/ 7391400 w 7569200"/>
              <a:gd name="connsiteY56" fmla="*/ 2671762 h 6858000"/>
              <a:gd name="connsiteX57" fmla="*/ 7389812 w 7569200"/>
              <a:gd name="connsiteY57" fmla="*/ 2741612 h 6858000"/>
              <a:gd name="connsiteX58" fmla="*/ 7391400 w 7569200"/>
              <a:gd name="connsiteY58" fmla="*/ 2809875 h 6858000"/>
              <a:gd name="connsiteX59" fmla="*/ 7400925 w 7569200"/>
              <a:gd name="connsiteY59" fmla="*/ 2868612 h 6858000"/>
              <a:gd name="connsiteX60" fmla="*/ 7410450 w 7569200"/>
              <a:gd name="connsiteY60" fmla="*/ 2922587 h 6858000"/>
              <a:gd name="connsiteX61" fmla="*/ 7424737 w 7569200"/>
              <a:gd name="connsiteY61" fmla="*/ 2967037 h 6858000"/>
              <a:gd name="connsiteX62" fmla="*/ 7442200 w 7569200"/>
              <a:gd name="connsiteY62" fmla="*/ 3009900 h 6858000"/>
              <a:gd name="connsiteX63" fmla="*/ 7459662 w 7569200"/>
              <a:gd name="connsiteY63" fmla="*/ 3046412 h 6858000"/>
              <a:gd name="connsiteX64" fmla="*/ 7478712 w 7569200"/>
              <a:gd name="connsiteY64" fmla="*/ 3084512 h 6858000"/>
              <a:gd name="connsiteX65" fmla="*/ 7497762 w 7569200"/>
              <a:gd name="connsiteY65" fmla="*/ 3121025 h 6858000"/>
              <a:gd name="connsiteX66" fmla="*/ 7516812 w 7569200"/>
              <a:gd name="connsiteY66" fmla="*/ 3160712 h 6858000"/>
              <a:gd name="connsiteX67" fmla="*/ 7532687 w 7569200"/>
              <a:gd name="connsiteY67" fmla="*/ 3201987 h 6858000"/>
              <a:gd name="connsiteX68" fmla="*/ 7546975 w 7569200"/>
              <a:gd name="connsiteY68" fmla="*/ 3248025 h 6858000"/>
              <a:gd name="connsiteX69" fmla="*/ 7558087 w 7569200"/>
              <a:gd name="connsiteY69" fmla="*/ 3300412 h 6858000"/>
              <a:gd name="connsiteX70" fmla="*/ 7566025 w 7569200"/>
              <a:gd name="connsiteY70" fmla="*/ 3360737 h 6858000"/>
              <a:gd name="connsiteX71" fmla="*/ 7569200 w 7569200"/>
              <a:gd name="connsiteY71" fmla="*/ 3427412 h 6858000"/>
              <a:gd name="connsiteX72" fmla="*/ 7566025 w 7569200"/>
              <a:gd name="connsiteY72" fmla="*/ 3497262 h 6858000"/>
              <a:gd name="connsiteX73" fmla="*/ 7558087 w 7569200"/>
              <a:gd name="connsiteY73" fmla="*/ 3557587 h 6858000"/>
              <a:gd name="connsiteX74" fmla="*/ 7546975 w 7569200"/>
              <a:gd name="connsiteY74" fmla="*/ 3609975 h 6858000"/>
              <a:gd name="connsiteX75" fmla="*/ 7532687 w 7569200"/>
              <a:gd name="connsiteY75" fmla="*/ 3656012 h 6858000"/>
              <a:gd name="connsiteX76" fmla="*/ 7516812 w 7569200"/>
              <a:gd name="connsiteY76" fmla="*/ 3697287 h 6858000"/>
              <a:gd name="connsiteX77" fmla="*/ 7497762 w 7569200"/>
              <a:gd name="connsiteY77" fmla="*/ 3736975 h 6858000"/>
              <a:gd name="connsiteX78" fmla="*/ 7459662 w 7569200"/>
              <a:gd name="connsiteY78" fmla="*/ 3811587 h 6858000"/>
              <a:gd name="connsiteX79" fmla="*/ 7442200 w 7569200"/>
              <a:gd name="connsiteY79" fmla="*/ 3848100 h 6858000"/>
              <a:gd name="connsiteX80" fmla="*/ 7424737 w 7569200"/>
              <a:gd name="connsiteY80" fmla="*/ 3890962 h 6858000"/>
              <a:gd name="connsiteX81" fmla="*/ 7410450 w 7569200"/>
              <a:gd name="connsiteY81" fmla="*/ 3935412 h 6858000"/>
              <a:gd name="connsiteX82" fmla="*/ 7400925 w 7569200"/>
              <a:gd name="connsiteY82" fmla="*/ 3987800 h 6858000"/>
              <a:gd name="connsiteX83" fmla="*/ 7391400 w 7569200"/>
              <a:gd name="connsiteY83" fmla="*/ 4048125 h 6858000"/>
              <a:gd name="connsiteX84" fmla="*/ 7389812 w 7569200"/>
              <a:gd name="connsiteY84" fmla="*/ 4116387 h 6858000"/>
              <a:gd name="connsiteX85" fmla="*/ 7391400 w 7569200"/>
              <a:gd name="connsiteY85" fmla="*/ 4186237 h 6858000"/>
              <a:gd name="connsiteX86" fmla="*/ 7400925 w 7569200"/>
              <a:gd name="connsiteY86" fmla="*/ 4244975 h 6858000"/>
              <a:gd name="connsiteX87" fmla="*/ 7410450 w 7569200"/>
              <a:gd name="connsiteY87" fmla="*/ 4297362 h 6858000"/>
              <a:gd name="connsiteX88" fmla="*/ 7424737 w 7569200"/>
              <a:gd name="connsiteY88" fmla="*/ 4343400 h 6858000"/>
              <a:gd name="connsiteX89" fmla="*/ 7442200 w 7569200"/>
              <a:gd name="connsiteY89" fmla="*/ 4386262 h 6858000"/>
              <a:gd name="connsiteX90" fmla="*/ 7459662 w 7569200"/>
              <a:gd name="connsiteY90" fmla="*/ 4424362 h 6858000"/>
              <a:gd name="connsiteX91" fmla="*/ 7497762 w 7569200"/>
              <a:gd name="connsiteY91" fmla="*/ 4498975 h 6858000"/>
              <a:gd name="connsiteX92" fmla="*/ 7516812 w 7569200"/>
              <a:gd name="connsiteY92" fmla="*/ 4537075 h 6858000"/>
              <a:gd name="connsiteX93" fmla="*/ 7532687 w 7569200"/>
              <a:gd name="connsiteY93" fmla="*/ 4579937 h 6858000"/>
              <a:gd name="connsiteX94" fmla="*/ 7546975 w 7569200"/>
              <a:gd name="connsiteY94" fmla="*/ 4625975 h 6858000"/>
              <a:gd name="connsiteX95" fmla="*/ 7558087 w 7569200"/>
              <a:gd name="connsiteY95" fmla="*/ 4678362 h 6858000"/>
              <a:gd name="connsiteX96" fmla="*/ 7566025 w 7569200"/>
              <a:gd name="connsiteY96" fmla="*/ 4738687 h 6858000"/>
              <a:gd name="connsiteX97" fmla="*/ 7569200 w 7569200"/>
              <a:gd name="connsiteY97" fmla="*/ 4806950 h 6858000"/>
              <a:gd name="connsiteX98" fmla="*/ 7566025 w 7569200"/>
              <a:gd name="connsiteY98" fmla="*/ 4875212 h 6858000"/>
              <a:gd name="connsiteX99" fmla="*/ 7558087 w 7569200"/>
              <a:gd name="connsiteY99" fmla="*/ 4935537 h 6858000"/>
              <a:gd name="connsiteX100" fmla="*/ 7546975 w 7569200"/>
              <a:gd name="connsiteY100" fmla="*/ 4987925 h 6858000"/>
              <a:gd name="connsiteX101" fmla="*/ 7532687 w 7569200"/>
              <a:gd name="connsiteY101" fmla="*/ 5033962 h 6858000"/>
              <a:gd name="connsiteX102" fmla="*/ 7516812 w 7569200"/>
              <a:gd name="connsiteY102" fmla="*/ 5075237 h 6858000"/>
              <a:gd name="connsiteX103" fmla="*/ 7497762 w 7569200"/>
              <a:gd name="connsiteY103" fmla="*/ 5114925 h 6858000"/>
              <a:gd name="connsiteX104" fmla="*/ 7478712 w 7569200"/>
              <a:gd name="connsiteY104" fmla="*/ 5149850 h 6858000"/>
              <a:gd name="connsiteX105" fmla="*/ 7459662 w 7569200"/>
              <a:gd name="connsiteY105" fmla="*/ 5186362 h 6858000"/>
              <a:gd name="connsiteX106" fmla="*/ 7442200 w 7569200"/>
              <a:gd name="connsiteY106" fmla="*/ 5226050 h 6858000"/>
              <a:gd name="connsiteX107" fmla="*/ 7424737 w 7569200"/>
              <a:gd name="connsiteY107" fmla="*/ 5268912 h 6858000"/>
              <a:gd name="connsiteX108" fmla="*/ 7410450 w 7569200"/>
              <a:gd name="connsiteY108" fmla="*/ 5313362 h 6858000"/>
              <a:gd name="connsiteX109" fmla="*/ 7400925 w 7569200"/>
              <a:gd name="connsiteY109" fmla="*/ 5365750 h 6858000"/>
              <a:gd name="connsiteX110" fmla="*/ 7391400 w 7569200"/>
              <a:gd name="connsiteY110" fmla="*/ 5426075 h 6858000"/>
              <a:gd name="connsiteX111" fmla="*/ 7389812 w 7569200"/>
              <a:gd name="connsiteY111" fmla="*/ 5494337 h 6858000"/>
              <a:gd name="connsiteX112" fmla="*/ 7391400 w 7569200"/>
              <a:gd name="connsiteY112" fmla="*/ 5562600 h 6858000"/>
              <a:gd name="connsiteX113" fmla="*/ 7400925 w 7569200"/>
              <a:gd name="connsiteY113" fmla="*/ 5622925 h 6858000"/>
              <a:gd name="connsiteX114" fmla="*/ 7410450 w 7569200"/>
              <a:gd name="connsiteY114" fmla="*/ 5675312 h 6858000"/>
              <a:gd name="connsiteX115" fmla="*/ 7424737 w 7569200"/>
              <a:gd name="connsiteY115" fmla="*/ 5721350 h 6858000"/>
              <a:gd name="connsiteX116" fmla="*/ 7442200 w 7569200"/>
              <a:gd name="connsiteY116" fmla="*/ 5762625 h 6858000"/>
              <a:gd name="connsiteX117" fmla="*/ 7459662 w 7569200"/>
              <a:gd name="connsiteY117" fmla="*/ 5802312 h 6858000"/>
              <a:gd name="connsiteX118" fmla="*/ 7478712 w 7569200"/>
              <a:gd name="connsiteY118" fmla="*/ 5840412 h 6858000"/>
              <a:gd name="connsiteX119" fmla="*/ 7497762 w 7569200"/>
              <a:gd name="connsiteY119" fmla="*/ 5876925 h 6858000"/>
              <a:gd name="connsiteX120" fmla="*/ 7516812 w 7569200"/>
              <a:gd name="connsiteY120" fmla="*/ 5915025 h 6858000"/>
              <a:gd name="connsiteX121" fmla="*/ 7532687 w 7569200"/>
              <a:gd name="connsiteY121" fmla="*/ 5956300 h 6858000"/>
              <a:gd name="connsiteX122" fmla="*/ 7546975 w 7569200"/>
              <a:gd name="connsiteY122" fmla="*/ 6003925 h 6858000"/>
              <a:gd name="connsiteX123" fmla="*/ 7558087 w 7569200"/>
              <a:gd name="connsiteY123" fmla="*/ 6056312 h 6858000"/>
              <a:gd name="connsiteX124" fmla="*/ 7566025 w 7569200"/>
              <a:gd name="connsiteY124" fmla="*/ 6113462 h 6858000"/>
              <a:gd name="connsiteX125" fmla="*/ 7569200 w 7569200"/>
              <a:gd name="connsiteY125" fmla="*/ 6183312 h 6858000"/>
              <a:gd name="connsiteX126" fmla="*/ 7566025 w 7569200"/>
              <a:gd name="connsiteY126" fmla="*/ 6251575 h 6858000"/>
              <a:gd name="connsiteX127" fmla="*/ 7558087 w 7569200"/>
              <a:gd name="connsiteY127" fmla="*/ 6311900 h 6858000"/>
              <a:gd name="connsiteX128" fmla="*/ 7546975 w 7569200"/>
              <a:gd name="connsiteY128" fmla="*/ 6361112 h 6858000"/>
              <a:gd name="connsiteX129" fmla="*/ 7532687 w 7569200"/>
              <a:gd name="connsiteY129" fmla="*/ 6407150 h 6858000"/>
              <a:gd name="connsiteX130" fmla="*/ 7516812 w 7569200"/>
              <a:gd name="connsiteY130" fmla="*/ 6448425 h 6858000"/>
              <a:gd name="connsiteX131" fmla="*/ 7499350 w 7569200"/>
              <a:gd name="connsiteY131" fmla="*/ 6488112 h 6858000"/>
              <a:gd name="connsiteX132" fmla="*/ 7481887 w 7569200"/>
              <a:gd name="connsiteY132" fmla="*/ 6523037 h 6858000"/>
              <a:gd name="connsiteX133" fmla="*/ 7462837 w 7569200"/>
              <a:gd name="connsiteY133" fmla="*/ 6561137 h 6858000"/>
              <a:gd name="connsiteX134" fmla="*/ 7443787 w 7569200"/>
              <a:gd name="connsiteY134" fmla="*/ 6597650 h 6858000"/>
              <a:gd name="connsiteX135" fmla="*/ 7427912 w 7569200"/>
              <a:gd name="connsiteY135" fmla="*/ 6640512 h 6858000"/>
              <a:gd name="connsiteX136" fmla="*/ 7412037 w 7569200"/>
              <a:gd name="connsiteY136" fmla="*/ 6683375 h 6858000"/>
              <a:gd name="connsiteX137" fmla="*/ 7402512 w 7569200"/>
              <a:gd name="connsiteY137" fmla="*/ 6735762 h 6858000"/>
              <a:gd name="connsiteX138" fmla="*/ 7394575 w 7569200"/>
              <a:gd name="connsiteY138" fmla="*/ 6791325 h 6858000"/>
              <a:gd name="connsiteX139" fmla="*/ 7389812 w 7569200"/>
              <a:gd name="connsiteY139" fmla="*/ 6858000 h 6858000"/>
              <a:gd name="connsiteX140" fmla="*/ 0 w 7569200"/>
              <a:gd name="connsiteY140" fmla="*/ 6858000 h 6858000"/>
              <a:gd name="connsiteX141" fmla="*/ 0 w 7569200"/>
              <a:gd name="connsiteY141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</a:cxnLst>
            <a:rect l="l" t="t" r="r" b="b"/>
            <a:pathLst>
              <a:path w="7569200" h="6858000">
                <a:moveTo>
                  <a:pt x="0" y="0"/>
                </a:moveTo>
                <a:lnTo>
                  <a:pt x="7389812" y="0"/>
                </a:lnTo>
                <a:lnTo>
                  <a:pt x="7394575" y="66675"/>
                </a:lnTo>
                <a:lnTo>
                  <a:pt x="7402512" y="122237"/>
                </a:lnTo>
                <a:lnTo>
                  <a:pt x="7412037" y="174625"/>
                </a:lnTo>
                <a:lnTo>
                  <a:pt x="7427912" y="217487"/>
                </a:lnTo>
                <a:lnTo>
                  <a:pt x="7443787" y="260350"/>
                </a:lnTo>
                <a:lnTo>
                  <a:pt x="7462837" y="296862"/>
                </a:lnTo>
                <a:lnTo>
                  <a:pt x="7481887" y="334962"/>
                </a:lnTo>
                <a:lnTo>
                  <a:pt x="7499350" y="369887"/>
                </a:lnTo>
                <a:lnTo>
                  <a:pt x="7516812" y="409575"/>
                </a:lnTo>
                <a:lnTo>
                  <a:pt x="7532687" y="450850"/>
                </a:lnTo>
                <a:lnTo>
                  <a:pt x="7546975" y="496887"/>
                </a:lnTo>
                <a:lnTo>
                  <a:pt x="7558087" y="546100"/>
                </a:lnTo>
                <a:lnTo>
                  <a:pt x="7566025" y="606425"/>
                </a:lnTo>
                <a:lnTo>
                  <a:pt x="7569200" y="673100"/>
                </a:lnTo>
                <a:lnTo>
                  <a:pt x="7566025" y="744537"/>
                </a:lnTo>
                <a:lnTo>
                  <a:pt x="7558087" y="801687"/>
                </a:lnTo>
                <a:lnTo>
                  <a:pt x="7546975" y="854075"/>
                </a:lnTo>
                <a:lnTo>
                  <a:pt x="7532687" y="901700"/>
                </a:lnTo>
                <a:lnTo>
                  <a:pt x="7516812" y="942975"/>
                </a:lnTo>
                <a:lnTo>
                  <a:pt x="7497762" y="981075"/>
                </a:lnTo>
                <a:lnTo>
                  <a:pt x="7478712" y="1017587"/>
                </a:lnTo>
                <a:lnTo>
                  <a:pt x="7459662" y="1055687"/>
                </a:lnTo>
                <a:lnTo>
                  <a:pt x="7442200" y="1095375"/>
                </a:lnTo>
                <a:lnTo>
                  <a:pt x="7424737" y="1136650"/>
                </a:lnTo>
                <a:lnTo>
                  <a:pt x="7410450" y="1182687"/>
                </a:lnTo>
                <a:lnTo>
                  <a:pt x="7400925" y="1235075"/>
                </a:lnTo>
                <a:lnTo>
                  <a:pt x="7391400" y="1295400"/>
                </a:lnTo>
                <a:lnTo>
                  <a:pt x="7389812" y="1363662"/>
                </a:lnTo>
                <a:lnTo>
                  <a:pt x="7391400" y="1431925"/>
                </a:lnTo>
                <a:lnTo>
                  <a:pt x="7400925" y="1492250"/>
                </a:lnTo>
                <a:lnTo>
                  <a:pt x="7410450" y="1544637"/>
                </a:lnTo>
                <a:lnTo>
                  <a:pt x="7424737" y="1589087"/>
                </a:lnTo>
                <a:lnTo>
                  <a:pt x="7442200" y="1631950"/>
                </a:lnTo>
                <a:lnTo>
                  <a:pt x="7459662" y="1671637"/>
                </a:lnTo>
                <a:lnTo>
                  <a:pt x="7478712" y="1708150"/>
                </a:lnTo>
                <a:lnTo>
                  <a:pt x="7497762" y="1743075"/>
                </a:lnTo>
                <a:lnTo>
                  <a:pt x="7516812" y="1782762"/>
                </a:lnTo>
                <a:lnTo>
                  <a:pt x="7532687" y="1824037"/>
                </a:lnTo>
                <a:lnTo>
                  <a:pt x="7546975" y="1870075"/>
                </a:lnTo>
                <a:lnTo>
                  <a:pt x="7558087" y="1922462"/>
                </a:lnTo>
                <a:lnTo>
                  <a:pt x="7566025" y="1982787"/>
                </a:lnTo>
                <a:lnTo>
                  <a:pt x="7569200" y="2051050"/>
                </a:lnTo>
                <a:lnTo>
                  <a:pt x="7566025" y="2119312"/>
                </a:lnTo>
                <a:lnTo>
                  <a:pt x="7558087" y="2179637"/>
                </a:lnTo>
                <a:lnTo>
                  <a:pt x="7546975" y="2232025"/>
                </a:lnTo>
                <a:lnTo>
                  <a:pt x="7532687" y="2278062"/>
                </a:lnTo>
                <a:lnTo>
                  <a:pt x="7516812" y="2319337"/>
                </a:lnTo>
                <a:lnTo>
                  <a:pt x="7497762" y="2359025"/>
                </a:lnTo>
                <a:lnTo>
                  <a:pt x="7478712" y="2395537"/>
                </a:lnTo>
                <a:lnTo>
                  <a:pt x="7459662" y="2433637"/>
                </a:lnTo>
                <a:lnTo>
                  <a:pt x="7442200" y="2471737"/>
                </a:lnTo>
                <a:lnTo>
                  <a:pt x="7424737" y="2513012"/>
                </a:lnTo>
                <a:lnTo>
                  <a:pt x="7410450" y="2560637"/>
                </a:lnTo>
                <a:lnTo>
                  <a:pt x="7400925" y="2613025"/>
                </a:lnTo>
                <a:lnTo>
                  <a:pt x="7391400" y="2671762"/>
                </a:lnTo>
                <a:lnTo>
                  <a:pt x="7389812" y="2741612"/>
                </a:lnTo>
                <a:lnTo>
                  <a:pt x="7391400" y="2809875"/>
                </a:lnTo>
                <a:lnTo>
                  <a:pt x="7400925" y="2868612"/>
                </a:lnTo>
                <a:lnTo>
                  <a:pt x="7410450" y="2922587"/>
                </a:lnTo>
                <a:lnTo>
                  <a:pt x="7424737" y="2967037"/>
                </a:lnTo>
                <a:lnTo>
                  <a:pt x="7442200" y="3009900"/>
                </a:lnTo>
                <a:lnTo>
                  <a:pt x="7459662" y="3046412"/>
                </a:lnTo>
                <a:lnTo>
                  <a:pt x="7478712" y="3084512"/>
                </a:lnTo>
                <a:lnTo>
                  <a:pt x="7497762" y="3121025"/>
                </a:lnTo>
                <a:lnTo>
                  <a:pt x="7516812" y="3160712"/>
                </a:lnTo>
                <a:lnTo>
                  <a:pt x="7532687" y="3201987"/>
                </a:lnTo>
                <a:lnTo>
                  <a:pt x="7546975" y="3248025"/>
                </a:lnTo>
                <a:lnTo>
                  <a:pt x="7558087" y="3300412"/>
                </a:lnTo>
                <a:lnTo>
                  <a:pt x="7566025" y="3360737"/>
                </a:lnTo>
                <a:lnTo>
                  <a:pt x="7569200" y="3427412"/>
                </a:lnTo>
                <a:lnTo>
                  <a:pt x="7566025" y="3497262"/>
                </a:lnTo>
                <a:lnTo>
                  <a:pt x="7558087" y="3557587"/>
                </a:lnTo>
                <a:lnTo>
                  <a:pt x="7546975" y="3609975"/>
                </a:lnTo>
                <a:lnTo>
                  <a:pt x="7532687" y="3656012"/>
                </a:lnTo>
                <a:lnTo>
                  <a:pt x="7516812" y="3697287"/>
                </a:lnTo>
                <a:lnTo>
                  <a:pt x="7497762" y="3736975"/>
                </a:lnTo>
                <a:lnTo>
                  <a:pt x="7459662" y="3811587"/>
                </a:lnTo>
                <a:lnTo>
                  <a:pt x="7442200" y="3848100"/>
                </a:lnTo>
                <a:lnTo>
                  <a:pt x="7424737" y="3890962"/>
                </a:lnTo>
                <a:lnTo>
                  <a:pt x="7410450" y="3935412"/>
                </a:lnTo>
                <a:lnTo>
                  <a:pt x="7400925" y="3987800"/>
                </a:lnTo>
                <a:lnTo>
                  <a:pt x="7391400" y="4048125"/>
                </a:lnTo>
                <a:lnTo>
                  <a:pt x="7389812" y="4116387"/>
                </a:lnTo>
                <a:lnTo>
                  <a:pt x="7391400" y="4186237"/>
                </a:lnTo>
                <a:lnTo>
                  <a:pt x="7400925" y="4244975"/>
                </a:lnTo>
                <a:lnTo>
                  <a:pt x="7410450" y="4297362"/>
                </a:lnTo>
                <a:lnTo>
                  <a:pt x="7424737" y="4343400"/>
                </a:lnTo>
                <a:lnTo>
                  <a:pt x="7442200" y="4386262"/>
                </a:lnTo>
                <a:lnTo>
                  <a:pt x="7459662" y="4424362"/>
                </a:lnTo>
                <a:lnTo>
                  <a:pt x="7497762" y="4498975"/>
                </a:lnTo>
                <a:lnTo>
                  <a:pt x="7516812" y="4537075"/>
                </a:lnTo>
                <a:lnTo>
                  <a:pt x="7532687" y="4579937"/>
                </a:lnTo>
                <a:lnTo>
                  <a:pt x="7546975" y="4625975"/>
                </a:lnTo>
                <a:lnTo>
                  <a:pt x="7558087" y="4678362"/>
                </a:lnTo>
                <a:lnTo>
                  <a:pt x="7566025" y="4738687"/>
                </a:lnTo>
                <a:lnTo>
                  <a:pt x="7569200" y="4806950"/>
                </a:lnTo>
                <a:lnTo>
                  <a:pt x="7566025" y="4875212"/>
                </a:lnTo>
                <a:lnTo>
                  <a:pt x="7558087" y="4935537"/>
                </a:lnTo>
                <a:lnTo>
                  <a:pt x="7546975" y="4987925"/>
                </a:lnTo>
                <a:lnTo>
                  <a:pt x="7532687" y="5033962"/>
                </a:lnTo>
                <a:lnTo>
                  <a:pt x="7516812" y="5075237"/>
                </a:lnTo>
                <a:lnTo>
                  <a:pt x="7497762" y="5114925"/>
                </a:lnTo>
                <a:lnTo>
                  <a:pt x="7478712" y="5149850"/>
                </a:lnTo>
                <a:lnTo>
                  <a:pt x="7459662" y="5186362"/>
                </a:lnTo>
                <a:lnTo>
                  <a:pt x="7442200" y="5226050"/>
                </a:lnTo>
                <a:lnTo>
                  <a:pt x="7424737" y="5268912"/>
                </a:lnTo>
                <a:lnTo>
                  <a:pt x="7410450" y="5313362"/>
                </a:lnTo>
                <a:lnTo>
                  <a:pt x="7400925" y="5365750"/>
                </a:lnTo>
                <a:lnTo>
                  <a:pt x="7391400" y="5426075"/>
                </a:lnTo>
                <a:lnTo>
                  <a:pt x="7389812" y="5494337"/>
                </a:lnTo>
                <a:lnTo>
                  <a:pt x="7391400" y="5562600"/>
                </a:lnTo>
                <a:lnTo>
                  <a:pt x="7400925" y="5622925"/>
                </a:lnTo>
                <a:lnTo>
                  <a:pt x="7410450" y="5675312"/>
                </a:lnTo>
                <a:lnTo>
                  <a:pt x="7424737" y="5721350"/>
                </a:lnTo>
                <a:lnTo>
                  <a:pt x="7442200" y="5762625"/>
                </a:lnTo>
                <a:lnTo>
                  <a:pt x="7459662" y="5802312"/>
                </a:lnTo>
                <a:lnTo>
                  <a:pt x="7478712" y="5840412"/>
                </a:lnTo>
                <a:lnTo>
                  <a:pt x="7497762" y="5876925"/>
                </a:lnTo>
                <a:lnTo>
                  <a:pt x="7516812" y="5915025"/>
                </a:lnTo>
                <a:lnTo>
                  <a:pt x="7532687" y="5956300"/>
                </a:lnTo>
                <a:lnTo>
                  <a:pt x="7546975" y="6003925"/>
                </a:lnTo>
                <a:lnTo>
                  <a:pt x="7558087" y="6056312"/>
                </a:lnTo>
                <a:lnTo>
                  <a:pt x="7566025" y="6113462"/>
                </a:lnTo>
                <a:lnTo>
                  <a:pt x="7569200" y="6183312"/>
                </a:lnTo>
                <a:lnTo>
                  <a:pt x="7566025" y="6251575"/>
                </a:lnTo>
                <a:lnTo>
                  <a:pt x="7558087" y="6311900"/>
                </a:lnTo>
                <a:lnTo>
                  <a:pt x="7546975" y="6361112"/>
                </a:lnTo>
                <a:lnTo>
                  <a:pt x="7532687" y="6407150"/>
                </a:lnTo>
                <a:lnTo>
                  <a:pt x="7516812" y="6448425"/>
                </a:lnTo>
                <a:lnTo>
                  <a:pt x="7499350" y="6488112"/>
                </a:lnTo>
                <a:lnTo>
                  <a:pt x="7481887" y="6523037"/>
                </a:lnTo>
                <a:lnTo>
                  <a:pt x="7462837" y="6561137"/>
                </a:lnTo>
                <a:lnTo>
                  <a:pt x="7443787" y="6597650"/>
                </a:lnTo>
                <a:lnTo>
                  <a:pt x="7427912" y="6640512"/>
                </a:lnTo>
                <a:lnTo>
                  <a:pt x="7412037" y="6683375"/>
                </a:lnTo>
                <a:lnTo>
                  <a:pt x="7402512" y="6735762"/>
                </a:lnTo>
                <a:lnTo>
                  <a:pt x="7394575" y="6791325"/>
                </a:lnTo>
                <a:lnTo>
                  <a:pt x="7389812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lumMod val="90000"/>
            </a:schemeClr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7824513-852F-594D-B01B-1B11EF3206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3464" y="172044"/>
            <a:ext cx="7121677" cy="1638469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/>
              <a:t>Lalibela and the Spread of Christianity, CONT.</a:t>
            </a:r>
            <a:br>
              <a:rPr lang="en-US" sz="3600" dirty="0"/>
            </a:br>
            <a:endParaRPr lang="en-US" sz="36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FDAFA16-9D2D-4BEC-89D0-B4EABEE911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88C968-DC37-5F4D-99FB-773F4FEC3D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4632" y="1463885"/>
            <a:ext cx="6740627" cy="5394115"/>
          </a:xfrm>
        </p:spPr>
        <p:txBody>
          <a:bodyPr>
            <a:noAutofit/>
          </a:bodyPr>
          <a:lstStyle/>
          <a:p>
            <a:pPr lvl="0"/>
            <a:r>
              <a:rPr lang="en-US" sz="2700" dirty="0">
                <a:solidFill>
                  <a:schemeClr val="tx1"/>
                </a:solidFill>
              </a:rPr>
              <a:t>Another unique feature of the region’s Christianity is a group of churches built about A.D. 1200 under </a:t>
            </a:r>
            <a:r>
              <a:rPr lang="en-US" sz="2700" b="1" u="sng" dirty="0">
                <a:solidFill>
                  <a:schemeClr val="tx1"/>
                </a:solidFill>
              </a:rPr>
              <a:t>King Lalibela</a:t>
            </a:r>
            <a:r>
              <a:rPr lang="en-US" sz="2700" dirty="0">
                <a:solidFill>
                  <a:schemeClr val="tx1"/>
                </a:solidFill>
              </a:rPr>
              <a:t>.</a:t>
            </a:r>
          </a:p>
          <a:p>
            <a:pPr lvl="1"/>
            <a:r>
              <a:rPr lang="en-US" sz="2700" dirty="0">
                <a:solidFill>
                  <a:schemeClr val="tx1"/>
                </a:solidFill>
              </a:rPr>
              <a:t>The king had his people build new churches by carving the churches down into solid </a:t>
            </a:r>
            <a:r>
              <a:rPr lang="en-US" sz="2700" b="1" u="sng" dirty="0">
                <a:solidFill>
                  <a:schemeClr val="tx1"/>
                </a:solidFill>
              </a:rPr>
              <a:t>red rock</a:t>
            </a:r>
            <a:r>
              <a:rPr lang="en-US" sz="2700" dirty="0">
                <a:solidFill>
                  <a:schemeClr val="tx1"/>
                </a:solidFill>
              </a:rPr>
              <a:t>. The </a:t>
            </a:r>
            <a:r>
              <a:rPr lang="en-US" sz="2700" b="1" u="sng" dirty="0">
                <a:solidFill>
                  <a:schemeClr val="tx1"/>
                </a:solidFill>
              </a:rPr>
              <a:t>flat</a:t>
            </a:r>
            <a:r>
              <a:rPr lang="en-US" sz="2700" dirty="0">
                <a:solidFill>
                  <a:schemeClr val="tx1"/>
                </a:solidFill>
              </a:rPr>
              <a:t> rooftops of the building are level with the surrounding land. </a:t>
            </a:r>
          </a:p>
          <a:p>
            <a:pPr lvl="1"/>
            <a:r>
              <a:rPr lang="en-US" sz="2700" dirty="0">
                <a:solidFill>
                  <a:schemeClr val="tx1"/>
                </a:solidFill>
              </a:rPr>
              <a:t>The churches are in town named </a:t>
            </a:r>
            <a:r>
              <a:rPr lang="en-US" sz="2700" b="1" u="sng" dirty="0">
                <a:solidFill>
                  <a:schemeClr val="tx1"/>
                </a:solidFill>
              </a:rPr>
              <a:t>Lalibela</a:t>
            </a:r>
            <a:r>
              <a:rPr lang="en-US" sz="2700" dirty="0">
                <a:solidFill>
                  <a:schemeClr val="tx1"/>
                </a:solidFill>
              </a:rPr>
              <a:t> in honor of the king and are still </a:t>
            </a:r>
            <a:r>
              <a:rPr lang="en-US" sz="2700" b="1" u="sng" dirty="0">
                <a:solidFill>
                  <a:schemeClr val="tx1"/>
                </a:solidFill>
              </a:rPr>
              <a:t>used today</a:t>
            </a:r>
            <a:r>
              <a:rPr lang="en-US" sz="2700" dirty="0">
                <a:solidFill>
                  <a:schemeClr val="tx1"/>
                </a:solidFill>
              </a:rPr>
              <a:t> by the Christians of Ethiopia. </a:t>
            </a:r>
          </a:p>
          <a:p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03750AD-9B0E-8C47-9953-7DF3F61C11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50787" y="991279"/>
            <a:ext cx="3656581" cy="4875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8537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A93C89-83A2-1B45-A943-3C4C2FB6B3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95727" y="382385"/>
            <a:ext cx="6335338" cy="1492132"/>
          </a:xfrm>
        </p:spPr>
        <p:txBody>
          <a:bodyPr>
            <a:normAutofit/>
          </a:bodyPr>
          <a:lstStyle/>
          <a:p>
            <a:r>
              <a:rPr lang="en-US" sz="4700" b="1"/>
              <a:t>Rich Centers of Trade</a:t>
            </a:r>
            <a:br>
              <a:rPr lang="en-US" sz="4700"/>
            </a:br>
            <a:endParaRPr lang="en-US" sz="47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836DA11-4062-DE4D-9990-DA19E046957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782" r="25731" b="-1"/>
          <a:stretch/>
        </p:blipFill>
        <p:spPr>
          <a:xfrm>
            <a:off x="688434" y="-9525"/>
            <a:ext cx="4129822" cy="6867525"/>
          </a:xfrm>
          <a:prstGeom prst="rect">
            <a:avLst/>
          </a:prstGeom>
        </p:spPr>
      </p:pic>
      <p:sp>
        <p:nvSpPr>
          <p:cNvPr id="9" name="Freeform 6">
            <a:extLst>
              <a:ext uri="{FF2B5EF4-FFF2-40B4-BE49-F238E27FC236}">
                <a16:creationId xmlns:a16="http://schemas.microsoft.com/office/drawing/2014/main" id="{5402222E-F041-43A0-81BC-1B3F2EF765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484F03-9841-E348-A094-6999C3FE2E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95727" y="1289154"/>
            <a:ext cx="6541570" cy="5456419"/>
          </a:xfrm>
        </p:spPr>
        <p:txBody>
          <a:bodyPr>
            <a:normAutofit lnSpcReduction="10000"/>
          </a:bodyPr>
          <a:lstStyle/>
          <a:p>
            <a:pPr lvl="0">
              <a:lnSpc>
                <a:spcPct val="100000"/>
              </a:lnSpc>
            </a:pPr>
            <a:r>
              <a:rPr lang="en-US" sz="2400" dirty="0">
                <a:solidFill>
                  <a:schemeClr val="tx1"/>
                </a:solidFill>
              </a:rPr>
              <a:t>After </a:t>
            </a:r>
            <a:r>
              <a:rPr lang="en-US" sz="2400" b="1" u="sng" dirty="0">
                <a:solidFill>
                  <a:schemeClr val="tx1"/>
                </a:solidFill>
              </a:rPr>
              <a:t>Muslims</a:t>
            </a:r>
            <a:r>
              <a:rPr lang="en-US" sz="2400" dirty="0">
                <a:solidFill>
                  <a:schemeClr val="tx1"/>
                </a:solidFill>
              </a:rPr>
              <a:t> gained control of </a:t>
            </a:r>
            <a:r>
              <a:rPr lang="en-US" sz="2400" b="1" u="sng" dirty="0">
                <a:solidFill>
                  <a:schemeClr val="tx1"/>
                </a:solidFill>
              </a:rPr>
              <a:t>Indian Ocean trade</a:t>
            </a:r>
            <a:r>
              <a:rPr lang="en-US" sz="2400" dirty="0">
                <a:solidFill>
                  <a:schemeClr val="tx1"/>
                </a:solidFill>
              </a:rPr>
              <a:t>, trade centers developed along the east of Africa. Each of these ports was a </a:t>
            </a:r>
            <a:r>
              <a:rPr lang="en-US" sz="2400" b="1" u="sng" dirty="0">
                <a:solidFill>
                  <a:schemeClr val="tx1"/>
                </a:solidFill>
              </a:rPr>
              <a:t>city-state</a:t>
            </a:r>
            <a:r>
              <a:rPr lang="en-US" sz="2400" dirty="0">
                <a:solidFill>
                  <a:schemeClr val="tx1"/>
                </a:solidFill>
              </a:rPr>
              <a:t>, a city with its own government that controls much of the surrounding land. </a:t>
            </a:r>
          </a:p>
          <a:p>
            <a:pPr lvl="1">
              <a:lnSpc>
                <a:spcPct val="100000"/>
              </a:lnSpc>
            </a:pPr>
            <a:r>
              <a:rPr lang="en-US" sz="2400" dirty="0">
                <a:solidFill>
                  <a:schemeClr val="tx1"/>
                </a:solidFill>
              </a:rPr>
              <a:t>By 1400, there were about </a:t>
            </a:r>
            <a:r>
              <a:rPr lang="en-US" sz="2400" b="1" u="sng" dirty="0">
                <a:solidFill>
                  <a:schemeClr val="tx1"/>
                </a:solidFill>
              </a:rPr>
              <a:t>30</a:t>
            </a:r>
            <a:r>
              <a:rPr lang="en-US" sz="2400" dirty="0">
                <a:solidFill>
                  <a:schemeClr val="tx1"/>
                </a:solidFill>
              </a:rPr>
              <a:t> such </a:t>
            </a:r>
            <a:r>
              <a:rPr lang="en-US" sz="2400" b="1" u="sng" dirty="0">
                <a:solidFill>
                  <a:schemeClr val="tx1"/>
                </a:solidFill>
              </a:rPr>
              <a:t>city-states</a:t>
            </a:r>
            <a:r>
              <a:rPr lang="en-US" sz="2400" dirty="0">
                <a:solidFill>
                  <a:schemeClr val="tx1"/>
                </a:solidFill>
              </a:rPr>
              <a:t> along Africa’s Indian Ocean </a:t>
            </a:r>
            <a:r>
              <a:rPr lang="en-US" sz="2400" b="1" u="sng" dirty="0">
                <a:solidFill>
                  <a:schemeClr val="tx1"/>
                </a:solidFill>
              </a:rPr>
              <a:t>coast</a:t>
            </a:r>
            <a:r>
              <a:rPr lang="en-US" sz="2400" dirty="0">
                <a:solidFill>
                  <a:schemeClr val="tx1"/>
                </a:solidFill>
              </a:rPr>
              <a:t>. </a:t>
            </a:r>
          </a:p>
          <a:p>
            <a:pPr lvl="0">
              <a:lnSpc>
                <a:spcPct val="100000"/>
              </a:lnSpc>
            </a:pPr>
            <a:r>
              <a:rPr lang="en-US" sz="2400" b="1" u="sng" dirty="0">
                <a:solidFill>
                  <a:schemeClr val="tx1"/>
                </a:solidFill>
              </a:rPr>
              <a:t>Trade</a:t>
            </a:r>
            <a:r>
              <a:rPr lang="en-US" sz="2400" dirty="0">
                <a:solidFill>
                  <a:schemeClr val="tx1"/>
                </a:solidFill>
              </a:rPr>
              <a:t> thrived in </a:t>
            </a:r>
            <a:r>
              <a:rPr lang="en-US" sz="2400" b="1" u="sng" dirty="0">
                <a:solidFill>
                  <a:schemeClr val="tx1"/>
                </a:solidFill>
              </a:rPr>
              <a:t>East Africa</a:t>
            </a:r>
            <a:r>
              <a:rPr lang="en-US" sz="2400" dirty="0">
                <a:solidFill>
                  <a:schemeClr val="tx1"/>
                </a:solidFill>
              </a:rPr>
              <a:t> because the region supplied goods such as </a:t>
            </a:r>
            <a:r>
              <a:rPr lang="en-US" sz="2400" b="1" u="sng" dirty="0">
                <a:solidFill>
                  <a:schemeClr val="tx1"/>
                </a:solidFill>
              </a:rPr>
              <a:t>gold</a:t>
            </a:r>
            <a:r>
              <a:rPr lang="en-US" sz="2400" dirty="0">
                <a:solidFill>
                  <a:schemeClr val="tx1"/>
                </a:solidFill>
              </a:rPr>
              <a:t> and </a:t>
            </a:r>
            <a:r>
              <a:rPr lang="en-US" sz="2400" b="1" u="sng" dirty="0">
                <a:solidFill>
                  <a:schemeClr val="tx1"/>
                </a:solidFill>
              </a:rPr>
              <a:t>ivory</a:t>
            </a:r>
            <a:r>
              <a:rPr lang="en-US" sz="2400" dirty="0">
                <a:solidFill>
                  <a:schemeClr val="tx1"/>
                </a:solidFill>
              </a:rPr>
              <a:t> that were very </a:t>
            </a:r>
            <a:r>
              <a:rPr lang="en-US" sz="2400" b="1" u="sng" dirty="0">
                <a:solidFill>
                  <a:schemeClr val="tx1"/>
                </a:solidFill>
              </a:rPr>
              <a:t>scarce</a:t>
            </a:r>
            <a:r>
              <a:rPr lang="en-US" sz="2400" dirty="0">
                <a:solidFill>
                  <a:schemeClr val="tx1"/>
                </a:solidFill>
              </a:rPr>
              <a:t> outside Africa.</a:t>
            </a:r>
          </a:p>
          <a:p>
            <a:pPr lvl="1">
              <a:lnSpc>
                <a:spcPct val="100000"/>
              </a:lnSpc>
            </a:pPr>
            <a:r>
              <a:rPr lang="en-US" sz="2400" dirty="0">
                <a:solidFill>
                  <a:schemeClr val="tx1"/>
                </a:solidFill>
              </a:rPr>
              <a:t>In return, </a:t>
            </a:r>
            <a:r>
              <a:rPr lang="en-US" sz="2400" b="1" u="sng" dirty="0">
                <a:solidFill>
                  <a:schemeClr val="tx1"/>
                </a:solidFill>
              </a:rPr>
              <a:t>Muslim</a:t>
            </a:r>
            <a:r>
              <a:rPr lang="en-US" sz="2400" dirty="0">
                <a:solidFill>
                  <a:schemeClr val="tx1"/>
                </a:solidFill>
              </a:rPr>
              <a:t> traders brought </a:t>
            </a:r>
            <a:r>
              <a:rPr lang="en-US" sz="2400" b="1" u="sng" dirty="0">
                <a:solidFill>
                  <a:schemeClr val="tx1"/>
                </a:solidFill>
              </a:rPr>
              <a:t>luxury goods</a:t>
            </a:r>
            <a:r>
              <a:rPr lang="en-US" sz="2400" dirty="0">
                <a:solidFill>
                  <a:schemeClr val="tx1"/>
                </a:solidFill>
              </a:rPr>
              <a:t> that could not be found in Africa.</a:t>
            </a:r>
          </a:p>
          <a:p>
            <a:pPr lvl="1">
              <a:lnSpc>
                <a:spcPct val="100000"/>
              </a:lnSpc>
            </a:pPr>
            <a:r>
              <a:rPr lang="en-US" sz="2400" dirty="0">
                <a:solidFill>
                  <a:schemeClr val="tx1"/>
                </a:solidFill>
              </a:rPr>
              <a:t>Muslim traders from Arabia also brought their </a:t>
            </a:r>
            <a:r>
              <a:rPr lang="en-US" sz="2400" b="1" u="sng" dirty="0">
                <a:solidFill>
                  <a:schemeClr val="tx1"/>
                </a:solidFill>
              </a:rPr>
              <a:t>religion</a:t>
            </a:r>
            <a:r>
              <a:rPr lang="en-US" sz="2400" dirty="0">
                <a:solidFill>
                  <a:schemeClr val="tx1"/>
                </a:solidFill>
              </a:rPr>
              <a:t> and </a:t>
            </a:r>
            <a:r>
              <a:rPr lang="en-US" sz="2400" b="1" u="sng" dirty="0">
                <a:solidFill>
                  <a:schemeClr val="tx1"/>
                </a:solidFill>
              </a:rPr>
              <a:t>language</a:t>
            </a:r>
            <a:r>
              <a:rPr lang="en-US" sz="2400" dirty="0">
                <a:solidFill>
                  <a:schemeClr val="tx1"/>
                </a:solidFill>
              </a:rPr>
              <a:t> to these African city-states.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80D28A2-8EA4-4EF0-9056-3BDAA7290F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714035320"/>
      </p:ext>
    </p:extLst>
  </p:cSld>
  <p:clrMapOvr>
    <a:masterClrMapping/>
  </p:clrMapOvr>
</p:sld>
</file>

<file path=ppt/theme/theme1.xml><?xml version="1.0" encoding="utf-8"?>
<a:theme xmlns:a="http://schemas.openxmlformats.org/drawingml/2006/main" name="Badge">
  <a:themeElements>
    <a:clrScheme name="Badge">
      <a:dk1>
        <a:sysClr val="windowText" lastClr="000000"/>
      </a:dk1>
      <a:lt1>
        <a:sysClr val="window" lastClr="FFFFFF"/>
      </a:lt1>
      <a:dk2>
        <a:srgbClr val="2A1A00"/>
      </a:dk2>
      <a:lt2>
        <a:srgbClr val="F3F3F2"/>
      </a:lt2>
      <a:accent1>
        <a:srgbClr val="F8B323"/>
      </a:accent1>
      <a:accent2>
        <a:srgbClr val="656A59"/>
      </a:accent2>
      <a:accent3>
        <a:srgbClr val="46B2B5"/>
      </a:accent3>
      <a:accent4>
        <a:srgbClr val="8CAA7E"/>
      </a:accent4>
      <a:accent5>
        <a:srgbClr val="D36F68"/>
      </a:accent5>
      <a:accent6>
        <a:srgbClr val="826276"/>
      </a:accent6>
      <a:hlink>
        <a:srgbClr val="46B2B5"/>
      </a:hlink>
      <a:folHlink>
        <a:srgbClr val="A46694"/>
      </a:folHlink>
    </a:clrScheme>
    <a:fontScheme name="Badge">
      <a:majorFont>
        <a:latin typeface="Impact" panose="020B080603090205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adg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dge" id="{71A07785-5930-41D4-9A83-E23602B48E98}" vid="{771EA782-DFA6-45B1-AEA3-661F1715B31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</TotalTime>
  <Words>1007</Words>
  <Application>Microsoft Macintosh PowerPoint</Application>
  <PresentationFormat>Widescreen</PresentationFormat>
  <Paragraphs>45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Gill Sans MT</vt:lpstr>
      <vt:lpstr>Impact</vt:lpstr>
      <vt:lpstr>Badge</vt:lpstr>
      <vt:lpstr>{Chapter 11, Section 3} East Africa’s great trading centers</vt:lpstr>
      <vt:lpstr>Vocabulary</vt:lpstr>
      <vt:lpstr>PowerPoint Presentation</vt:lpstr>
      <vt:lpstr>Ancient Ethiopia </vt:lpstr>
      <vt:lpstr>Aksum, a Center of Trade and Christianity </vt:lpstr>
      <vt:lpstr>Aksum, a Center of Trade and Christianity, CONT.</vt:lpstr>
      <vt:lpstr>Lalibela and the Spread of Christianity </vt:lpstr>
      <vt:lpstr>Lalibela and the Spread of Christianity, CONT. </vt:lpstr>
      <vt:lpstr>Rich Centers of Trade </vt:lpstr>
      <vt:lpstr>The City-State of Kilwa </vt:lpstr>
      <vt:lpstr>Great Zimbabwe </vt:lpstr>
      <vt:lpstr>Great Zimbabwe, CONT.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{Chapter 11, Section 3} East Africa’s great trading centers</dc:title>
  <dc:creator>Borho, Michelle</dc:creator>
  <cp:lastModifiedBy>Borho, Michelle</cp:lastModifiedBy>
  <cp:revision>1</cp:revision>
  <dcterms:created xsi:type="dcterms:W3CDTF">2019-05-07T12:15:18Z</dcterms:created>
  <dcterms:modified xsi:type="dcterms:W3CDTF">2019-05-07T22:39:24Z</dcterms:modified>
</cp:coreProperties>
</file>