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73" r:id="rId12"/>
    <p:sldId id="266" r:id="rId13"/>
    <p:sldId id="272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41"/>
    <p:restoredTop sz="92412"/>
  </p:normalViewPr>
  <p:slideViewPr>
    <p:cSldViewPr snapToGrid="0" snapToObjects="1">
      <p:cViewPr varScale="1">
        <p:scale>
          <a:sx n="129" d="100"/>
          <a:sy n="129" d="100"/>
        </p:scale>
        <p:origin x="3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791-04DA-8142-BF4F-1AAD5305CB90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D46E-9FDB-AD41-A181-970F17A4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543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791-04DA-8142-BF4F-1AAD5305CB90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D46E-9FDB-AD41-A181-970F17A4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800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791-04DA-8142-BF4F-1AAD5305CB90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D46E-9FDB-AD41-A181-970F17A4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69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791-04DA-8142-BF4F-1AAD5305CB90}" type="datetimeFigureOut">
              <a:rPr lang="en-US" smtClean="0"/>
              <a:t>4/11/19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D46E-9FDB-AD41-A181-970F17A4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80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791-04DA-8142-BF4F-1AAD5305CB90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D46E-9FDB-AD41-A181-970F17A4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11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791-04DA-8142-BF4F-1AAD5305CB90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D46E-9FDB-AD41-A181-970F17A4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8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791-04DA-8142-BF4F-1AAD5305CB90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D46E-9FDB-AD41-A181-970F17A4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82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791-04DA-8142-BF4F-1AAD5305CB90}" type="datetimeFigureOut">
              <a:rPr lang="en-US" smtClean="0"/>
              <a:t>4/11/19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D46E-9FDB-AD41-A181-970F17A4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1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791-04DA-8142-BF4F-1AAD5305CB90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D46E-9FDB-AD41-A181-970F17A4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791-04DA-8142-BF4F-1AAD5305CB90}" type="datetimeFigureOut">
              <a:rPr lang="en-US" smtClean="0"/>
              <a:t>4/11/19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D46E-9FDB-AD41-A181-970F17A4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7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791-04DA-8142-BF4F-1AAD5305CB90}" type="datetimeFigureOut">
              <a:rPr lang="en-US" smtClean="0"/>
              <a:t>4/11/19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D46E-9FDB-AD41-A181-970F17A4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70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791-04DA-8142-BF4F-1AAD5305CB90}" type="datetimeFigureOut">
              <a:rPr lang="en-US" smtClean="0"/>
              <a:t>4/11/19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D46E-9FDB-AD41-A181-970F17A4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3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24791-04DA-8142-BF4F-1AAD5305CB90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D46E-9FDB-AD41-A181-970F17A4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3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1A24791-04DA-8142-BF4F-1AAD5305CB90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F76D46E-9FDB-AD41-A181-970F17A4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1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1A24791-04DA-8142-BF4F-1AAD5305CB90}" type="datetimeFigureOut">
              <a:rPr lang="en-US" smtClean="0"/>
              <a:t>4/11/19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F76D46E-9FDB-AD41-A181-970F17A45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605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9610F818-219E-491F-887F-B078103BA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3739895"/>
            <a:ext cx="12192000" cy="3118104"/>
          </a:xfrm>
          <a:custGeom>
            <a:avLst/>
            <a:gdLst>
              <a:gd name="connsiteX0" fmla="*/ 0 w 12192000"/>
              <a:gd name="connsiteY0" fmla="*/ 0 h 3118104"/>
              <a:gd name="connsiteX1" fmla="*/ 3676329 w 12192000"/>
              <a:gd name="connsiteY1" fmla="*/ 0 h 3118104"/>
              <a:gd name="connsiteX2" fmla="*/ 5595257 w 12192000"/>
              <a:gd name="connsiteY2" fmla="*/ 0 h 3118104"/>
              <a:gd name="connsiteX3" fmla="*/ 5672349 w 12192000"/>
              <a:gd name="connsiteY3" fmla="*/ 0 h 3118104"/>
              <a:gd name="connsiteX4" fmla="*/ 6053347 w 12192000"/>
              <a:gd name="connsiteY4" fmla="*/ 263783 h 3118104"/>
              <a:gd name="connsiteX5" fmla="*/ 6061813 w 12192000"/>
              <a:gd name="connsiteY5" fmla="*/ 266713 h 3118104"/>
              <a:gd name="connsiteX6" fmla="*/ 6074513 w 12192000"/>
              <a:gd name="connsiteY6" fmla="*/ 271110 h 3118104"/>
              <a:gd name="connsiteX7" fmla="*/ 6087212 w 12192000"/>
              <a:gd name="connsiteY7" fmla="*/ 275506 h 3118104"/>
              <a:gd name="connsiteX8" fmla="*/ 6097797 w 12192000"/>
              <a:gd name="connsiteY8" fmla="*/ 275506 h 3118104"/>
              <a:gd name="connsiteX9" fmla="*/ 6110496 w 12192000"/>
              <a:gd name="connsiteY9" fmla="*/ 275506 h 3118104"/>
              <a:gd name="connsiteX10" fmla="*/ 6121079 w 12192000"/>
              <a:gd name="connsiteY10" fmla="*/ 271110 h 3118104"/>
              <a:gd name="connsiteX11" fmla="*/ 6133779 w 12192000"/>
              <a:gd name="connsiteY11" fmla="*/ 266713 h 3118104"/>
              <a:gd name="connsiteX12" fmla="*/ 6142246 w 12192000"/>
              <a:gd name="connsiteY12" fmla="*/ 263783 h 3118104"/>
              <a:gd name="connsiteX13" fmla="*/ 6523247 w 12192000"/>
              <a:gd name="connsiteY13" fmla="*/ 0 h 3118104"/>
              <a:gd name="connsiteX14" fmla="*/ 6596743 w 12192000"/>
              <a:gd name="connsiteY14" fmla="*/ 0 h 3118104"/>
              <a:gd name="connsiteX15" fmla="*/ 12186115 w 12192000"/>
              <a:gd name="connsiteY15" fmla="*/ 0 h 3118104"/>
              <a:gd name="connsiteX16" fmla="*/ 12192000 w 12192000"/>
              <a:gd name="connsiteY16" fmla="*/ 0 h 3118104"/>
              <a:gd name="connsiteX17" fmla="*/ 12192000 w 12192000"/>
              <a:gd name="connsiteY17" fmla="*/ 3118104 h 3118104"/>
              <a:gd name="connsiteX18" fmla="*/ 7728858 w 12192000"/>
              <a:gd name="connsiteY18" fmla="*/ 3118104 h 3118104"/>
              <a:gd name="connsiteX19" fmla="*/ 6596743 w 12192000"/>
              <a:gd name="connsiteY19" fmla="*/ 3118104 h 3118104"/>
              <a:gd name="connsiteX20" fmla="*/ 5595257 w 12192000"/>
              <a:gd name="connsiteY20" fmla="*/ 3118104 h 3118104"/>
              <a:gd name="connsiteX21" fmla="*/ 2906487 w 12192000"/>
              <a:gd name="connsiteY21" fmla="*/ 3118104 h 3118104"/>
              <a:gd name="connsiteX22" fmla="*/ 0 w 12192000"/>
              <a:gd name="connsiteY22" fmla="*/ 3118104 h 3118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3118104">
                <a:moveTo>
                  <a:pt x="0" y="0"/>
                </a:moveTo>
                <a:lnTo>
                  <a:pt x="3676329" y="0"/>
                </a:lnTo>
                <a:lnTo>
                  <a:pt x="5595257" y="0"/>
                </a:lnTo>
                <a:lnTo>
                  <a:pt x="5672349" y="0"/>
                </a:lnTo>
                <a:lnTo>
                  <a:pt x="6053347" y="263783"/>
                </a:lnTo>
                <a:lnTo>
                  <a:pt x="6061813" y="266713"/>
                </a:lnTo>
                <a:lnTo>
                  <a:pt x="6074513" y="271110"/>
                </a:lnTo>
                <a:lnTo>
                  <a:pt x="6087212" y="275506"/>
                </a:lnTo>
                <a:lnTo>
                  <a:pt x="6097797" y="275506"/>
                </a:lnTo>
                <a:lnTo>
                  <a:pt x="6110496" y="275506"/>
                </a:lnTo>
                <a:lnTo>
                  <a:pt x="6121079" y="271110"/>
                </a:lnTo>
                <a:lnTo>
                  <a:pt x="6133779" y="266713"/>
                </a:lnTo>
                <a:lnTo>
                  <a:pt x="6142246" y="263783"/>
                </a:lnTo>
                <a:lnTo>
                  <a:pt x="6523247" y="0"/>
                </a:lnTo>
                <a:lnTo>
                  <a:pt x="6596743" y="0"/>
                </a:lnTo>
                <a:lnTo>
                  <a:pt x="12186115" y="0"/>
                </a:lnTo>
                <a:lnTo>
                  <a:pt x="12192000" y="0"/>
                </a:lnTo>
                <a:lnTo>
                  <a:pt x="12192000" y="3118104"/>
                </a:lnTo>
                <a:lnTo>
                  <a:pt x="7728858" y="3118104"/>
                </a:lnTo>
                <a:lnTo>
                  <a:pt x="6596743" y="3118104"/>
                </a:lnTo>
                <a:lnTo>
                  <a:pt x="5595257" y="3118104"/>
                </a:lnTo>
                <a:lnTo>
                  <a:pt x="2906487" y="3118104"/>
                </a:lnTo>
                <a:lnTo>
                  <a:pt x="0" y="3118104"/>
                </a:lnTo>
                <a:close/>
              </a:path>
            </a:pathLst>
          </a:cu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ADFF06-31B0-2C4E-934F-85715C99B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1" y="4080386"/>
            <a:ext cx="10572000" cy="1388741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The Beginnings of Islam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945A94-B238-8E4C-B71C-205058B8A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61" y="5503719"/>
            <a:ext cx="9665110" cy="619459"/>
          </a:xfrm>
        </p:spPr>
        <p:txBody>
          <a:bodyPr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</a:rPr>
              <a:t>Ch. 10, Section 2</a:t>
            </a:r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5A086AAD-1108-41EB-A7C9-5E22CA942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10472" y="643464"/>
            <a:ext cx="7757804" cy="2817491"/>
          </a:xfrm>
          <a:prstGeom prst="roundRect">
            <a:avLst>
              <a:gd name="adj" fmla="val 351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68B13-A4AF-0341-A4D3-C7D56B3A94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3852" y="758855"/>
            <a:ext cx="5720030" cy="27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81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97988-78D8-4341-A296-A1063402E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Muslim Belief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E01DF2-79D1-EF4F-8E78-9F9E5E30D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2" y="2222287"/>
            <a:ext cx="11231217" cy="440711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2400" dirty="0"/>
              <a:t>A </a:t>
            </a:r>
            <a:r>
              <a:rPr lang="en-US" sz="2400" b="1" u="sng" dirty="0"/>
              <a:t>muezzin</a:t>
            </a:r>
            <a:r>
              <a:rPr lang="en-US" sz="2400" dirty="0"/>
              <a:t>, a man who calls Muslims to worship, looks out over the city and begins his loud call.   </a:t>
            </a:r>
          </a:p>
          <a:p>
            <a:pPr lvl="0"/>
            <a:r>
              <a:rPr lang="en-US" sz="2400" dirty="0"/>
              <a:t>The muezzin’s voice echoes in all </a:t>
            </a:r>
            <a:r>
              <a:rPr lang="en-US" sz="2400" b="1" u="sng" dirty="0"/>
              <a:t>directions</a:t>
            </a:r>
            <a:r>
              <a:rPr lang="en-US" sz="2400" dirty="0"/>
              <a:t>: “There is no god but God, and Muhammed is the messenger of God.”</a:t>
            </a:r>
          </a:p>
          <a:p>
            <a:pPr lvl="0"/>
            <a:r>
              <a:rPr lang="en-US" sz="2400" dirty="0"/>
              <a:t>Muslims are called to </a:t>
            </a:r>
            <a:r>
              <a:rPr lang="en-US" sz="2400" b="1" u="sng" dirty="0"/>
              <a:t>worship</a:t>
            </a:r>
            <a:r>
              <a:rPr lang="en-US" sz="2400" dirty="0"/>
              <a:t> in this way </a:t>
            </a:r>
            <a:r>
              <a:rPr lang="en-US" sz="2400" b="1" u="sng" dirty="0"/>
              <a:t>five</a:t>
            </a:r>
            <a:r>
              <a:rPr lang="en-US" sz="2400" dirty="0"/>
              <a:t> times a day; faithful Muslims stop whatever they are doing to </a:t>
            </a:r>
            <a:r>
              <a:rPr lang="en-US" sz="2400" b="1" u="sng" dirty="0"/>
              <a:t>pray</a:t>
            </a:r>
            <a:r>
              <a:rPr lang="en-US" sz="2400" dirty="0"/>
              <a:t> five times a day.</a:t>
            </a:r>
          </a:p>
          <a:p>
            <a:pPr lvl="0"/>
            <a:r>
              <a:rPr lang="en-US" sz="2400" dirty="0"/>
              <a:t>Some Muslims gather in a house of worship called a </a:t>
            </a:r>
            <a:r>
              <a:rPr lang="en-US" sz="2400" b="1" u="sng" dirty="0"/>
              <a:t>mosque</a:t>
            </a:r>
            <a:r>
              <a:rPr lang="en-US" sz="2400" dirty="0"/>
              <a:t>; others </a:t>
            </a:r>
            <a:r>
              <a:rPr lang="en-US" sz="2400" b="1" u="sng" dirty="0"/>
              <a:t>kneel</a:t>
            </a:r>
            <a:r>
              <a:rPr lang="en-US" sz="2400" dirty="0"/>
              <a:t> outside.</a:t>
            </a:r>
          </a:p>
          <a:p>
            <a:pPr lvl="0"/>
            <a:r>
              <a:rPr lang="en-US" sz="2400" dirty="0"/>
              <a:t>The Arabic word for God is </a:t>
            </a:r>
            <a:r>
              <a:rPr lang="en-US" sz="2400" b="1" u="sng" dirty="0"/>
              <a:t>Allah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Wherever Muslims are in the </a:t>
            </a:r>
            <a:r>
              <a:rPr lang="en-US" sz="2400" b="1" u="sng" dirty="0"/>
              <a:t>world</a:t>
            </a:r>
            <a:r>
              <a:rPr lang="en-US" sz="2400" dirty="0"/>
              <a:t>, they kneel in the direction that </a:t>
            </a:r>
            <a:r>
              <a:rPr lang="en-US" sz="2400" b="1" u="sng" dirty="0"/>
              <a:t>faces</a:t>
            </a:r>
            <a:r>
              <a:rPr lang="en-US" sz="2400" dirty="0"/>
              <a:t> toward Mecca and say, “There is no god but God, and Muhammed is the messenger of God.”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021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70FFA424-278D-4545-90BA-07151469E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6="http://schemas.microsoft.com/office/drawing/2014/main" xmlns:p14="http://schemas.microsoft.com/office/powerpoint/2010/main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01928A-011C-9742-A7CF-C7FF2E616A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076"/>
          <a:stretch/>
        </p:blipFill>
        <p:spPr>
          <a:xfrm>
            <a:off x="5782733" y="10"/>
            <a:ext cx="6409267" cy="4883271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399BC07-C1CA-F043-9717-9EA31B35A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4320" r="2" b="2457"/>
          <a:stretch/>
        </p:blipFill>
        <p:spPr>
          <a:xfrm>
            <a:off x="-1" y="-1"/>
            <a:ext cx="6094411" cy="4883281"/>
          </a:xfrm>
          <a:custGeom>
            <a:avLst/>
            <a:gdLst>
              <a:gd name="connsiteX0" fmla="*/ 0 w 6094411"/>
              <a:gd name="connsiteY0" fmla="*/ 0 h 4883281"/>
              <a:gd name="connsiteX1" fmla="*/ 6094411 w 6094411"/>
              <a:gd name="connsiteY1" fmla="*/ 0 h 4883281"/>
              <a:gd name="connsiteX2" fmla="*/ 6094411 w 6094411"/>
              <a:gd name="connsiteY2" fmla="*/ 2014600 h 4883281"/>
              <a:gd name="connsiteX3" fmla="*/ 5846149 w 6094411"/>
              <a:gd name="connsiteY3" fmla="*/ 2373182 h 4883281"/>
              <a:gd name="connsiteX4" fmla="*/ 5843219 w 6094411"/>
              <a:gd name="connsiteY4" fmla="*/ 2381649 h 4883281"/>
              <a:gd name="connsiteX5" fmla="*/ 5838822 w 6094411"/>
              <a:gd name="connsiteY5" fmla="*/ 2394349 h 4883281"/>
              <a:gd name="connsiteX6" fmla="*/ 5834426 w 6094411"/>
              <a:gd name="connsiteY6" fmla="*/ 2407048 h 4883281"/>
              <a:gd name="connsiteX7" fmla="*/ 5834426 w 6094411"/>
              <a:gd name="connsiteY7" fmla="*/ 2417632 h 4883281"/>
              <a:gd name="connsiteX8" fmla="*/ 5834426 w 6094411"/>
              <a:gd name="connsiteY8" fmla="*/ 2430332 h 4883281"/>
              <a:gd name="connsiteX9" fmla="*/ 5838822 w 6094411"/>
              <a:gd name="connsiteY9" fmla="*/ 2440915 h 4883281"/>
              <a:gd name="connsiteX10" fmla="*/ 5843219 w 6094411"/>
              <a:gd name="connsiteY10" fmla="*/ 2453615 h 4883281"/>
              <a:gd name="connsiteX11" fmla="*/ 5846149 w 6094411"/>
              <a:gd name="connsiteY11" fmla="*/ 2462082 h 4883281"/>
              <a:gd name="connsiteX12" fmla="*/ 6094411 w 6094411"/>
              <a:gd name="connsiteY12" fmla="*/ 2820664 h 4883281"/>
              <a:gd name="connsiteX13" fmla="*/ 6094411 w 6094411"/>
              <a:gd name="connsiteY13" fmla="*/ 4883281 h 4883281"/>
              <a:gd name="connsiteX14" fmla="*/ 0 w 6094411"/>
              <a:gd name="connsiteY14" fmla="*/ 4883281 h 488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94411" h="4883281">
                <a:moveTo>
                  <a:pt x="0" y="0"/>
                </a:moveTo>
                <a:lnTo>
                  <a:pt x="6094411" y="0"/>
                </a:lnTo>
                <a:lnTo>
                  <a:pt x="6094411" y="2014600"/>
                </a:lnTo>
                <a:lnTo>
                  <a:pt x="5846149" y="2373182"/>
                </a:lnTo>
                <a:lnTo>
                  <a:pt x="5843219" y="2381649"/>
                </a:lnTo>
                <a:lnTo>
                  <a:pt x="5838822" y="2394349"/>
                </a:lnTo>
                <a:lnTo>
                  <a:pt x="5834426" y="2407048"/>
                </a:lnTo>
                <a:lnTo>
                  <a:pt x="5834426" y="2417632"/>
                </a:lnTo>
                <a:lnTo>
                  <a:pt x="5834426" y="2430332"/>
                </a:lnTo>
                <a:lnTo>
                  <a:pt x="5838822" y="2440915"/>
                </a:lnTo>
                <a:lnTo>
                  <a:pt x="5843219" y="2453615"/>
                </a:lnTo>
                <a:lnTo>
                  <a:pt x="5846149" y="2462082"/>
                </a:lnTo>
                <a:lnTo>
                  <a:pt x="6094411" y="2820664"/>
                </a:lnTo>
                <a:lnTo>
                  <a:pt x="6094411" y="4883281"/>
                </a:lnTo>
                <a:lnTo>
                  <a:pt x="0" y="4883281"/>
                </a:lnTo>
                <a:close/>
              </a:path>
            </a:pathLst>
          </a:custGeom>
          <a:ln w="12700">
            <a:solidFill>
              <a:schemeClr val="tx1"/>
            </a:solidFill>
          </a:ln>
        </p:spPr>
      </p:pic>
      <p:sp>
        <p:nvSpPr>
          <p:cNvPr id="12" name="Freeform 9">
            <a:extLst>
              <a:ext uri="{FF2B5EF4-FFF2-40B4-BE49-F238E27FC236}">
                <a16:creationId xmlns:a16="http://schemas.microsoft.com/office/drawing/2014/main" id="{A10B3C8E-9FBF-459A-A9D9-2FA3784DB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8E1329-F5AA-5545-BF60-2BCEFFAB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410" y="5102384"/>
            <a:ext cx="10572000" cy="104441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A muezzin calling 								Mosque</a:t>
            </a:r>
            <a:br>
              <a:rPr lang="en-US" dirty="0"/>
            </a:br>
            <a:r>
              <a:rPr lang="en-US" dirty="0"/>
              <a:t>Muslims to worship</a:t>
            </a:r>
          </a:p>
        </p:txBody>
      </p:sp>
    </p:spTree>
    <p:extLst>
      <p:ext uri="{BB962C8B-B14F-4D97-AF65-F5344CB8AC3E}">
        <p14:creationId xmlns:p14="http://schemas.microsoft.com/office/powerpoint/2010/main" val="202042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DDBCD-C7C7-DC48-AA85-9465861C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The Five Pillars of Islam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D92FFC-22EE-AF4D-9A26-7C92F45646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96" y="2235200"/>
            <a:ext cx="4742874" cy="4013200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4B9EC-DEE2-3F4F-B62E-F9B120EBC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3486" y="2425700"/>
            <a:ext cx="7052733" cy="36322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Basic Muslim beliefs are expressed in the </a:t>
            </a:r>
            <a:r>
              <a:rPr lang="en-US" sz="2800" b="1" u="sng" dirty="0"/>
              <a:t>Five Pillars of Islam</a:t>
            </a:r>
            <a:r>
              <a:rPr lang="en-US" sz="2800" dirty="0"/>
              <a:t>.  </a:t>
            </a:r>
          </a:p>
          <a:p>
            <a:pPr lvl="0"/>
            <a:r>
              <a:rPr lang="en-US" sz="2800" dirty="0"/>
              <a:t>These practices are the foundation of Islam.</a:t>
            </a:r>
          </a:p>
          <a:p>
            <a:pPr lvl="0"/>
            <a:r>
              <a:rPr lang="en-US" sz="2800" dirty="0"/>
              <a:t>Muslims regard these pillars as </a:t>
            </a:r>
            <a:r>
              <a:rPr lang="en-US" sz="2800" b="1" u="sng" dirty="0"/>
              <a:t>sacred duties</a:t>
            </a:r>
            <a:r>
              <a:rPr lang="en-US" sz="2800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EC371A-09F7-8B4C-B8CC-328E84DF9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499" y="25400"/>
            <a:ext cx="3594099" cy="277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993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54B5E-EC47-BE4B-A5D8-8D5B448BD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Quran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3E0F1-E6FD-6E4F-A48F-6CA648AB4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652" y="2222287"/>
            <a:ext cx="11022496" cy="428784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dirty="0"/>
              <a:t>The holly book of Islam is called the </a:t>
            </a:r>
            <a:r>
              <a:rPr lang="en-US" sz="2600" b="1" u="sng" dirty="0"/>
              <a:t>Quran</a:t>
            </a:r>
            <a:r>
              <a:rPr lang="en-US" sz="2600" dirty="0"/>
              <a:t>.</a:t>
            </a:r>
          </a:p>
          <a:p>
            <a:pPr lvl="0"/>
            <a:r>
              <a:rPr lang="en-US" sz="2600" dirty="0"/>
              <a:t>It contains the </a:t>
            </a:r>
            <a:r>
              <a:rPr lang="en-US" sz="2600" b="1" u="sng" dirty="0"/>
              <a:t>messages</a:t>
            </a:r>
            <a:r>
              <a:rPr lang="en-US" sz="2600" dirty="0"/>
              <a:t> God revealed to Muhammed, including the </a:t>
            </a:r>
            <a:r>
              <a:rPr lang="en-US" sz="2600" b="1" u="sng" dirty="0"/>
              <a:t>rules</a:t>
            </a:r>
            <a:r>
              <a:rPr lang="en-US" sz="2600" dirty="0"/>
              <a:t> of Islam.</a:t>
            </a:r>
          </a:p>
          <a:p>
            <a:pPr lvl="0"/>
            <a:r>
              <a:rPr lang="en-US" sz="2600" dirty="0"/>
              <a:t>The Quran contains many kinds of writings, including stories, promises, warnings, and instructions just like the Jewish Torah and Christian Bible.</a:t>
            </a:r>
          </a:p>
          <a:p>
            <a:pPr lvl="0"/>
            <a:r>
              <a:rPr lang="en-US" sz="2600" dirty="0"/>
              <a:t>The reason for the similarity of the Quran to Jewish and Christian holy books is because Muslims also believe in </a:t>
            </a:r>
            <a:r>
              <a:rPr lang="en-US" sz="2600" b="1" u="sng" dirty="0"/>
              <a:t>one</a:t>
            </a:r>
            <a:r>
              <a:rPr lang="en-US" sz="2600" dirty="0"/>
              <a:t> God.</a:t>
            </a:r>
          </a:p>
          <a:p>
            <a:pPr lvl="0"/>
            <a:r>
              <a:rPr lang="en-US" sz="2600" dirty="0"/>
              <a:t>Muslims also regard Adam, Noah, Abraham, and Moses as important people in their religious history and felt </a:t>
            </a:r>
            <a:r>
              <a:rPr lang="en-US" sz="2600" b="1" u="sng" dirty="0"/>
              <a:t>respect</a:t>
            </a:r>
            <a:r>
              <a:rPr lang="en-US" sz="2600" dirty="0"/>
              <a:t> for both Jews and Christians.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518D2A-895B-084A-86C0-1CD9023A7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850" y="173038"/>
            <a:ext cx="32639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483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AB7CF-3084-3F48-A9ED-ADAEBF3B9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The Role of Women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80ED5-4370-D745-8D0D-AD53AA9A5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2413000"/>
            <a:ext cx="7590550" cy="3632200"/>
          </a:xfrm>
        </p:spPr>
        <p:txBody>
          <a:bodyPr>
            <a:noAutofit/>
          </a:bodyPr>
          <a:lstStyle/>
          <a:p>
            <a:pPr lvl="0"/>
            <a:r>
              <a:rPr lang="en-US" sz="2400" dirty="0"/>
              <a:t>Before Islam, in most of Arab society, women were not regarded as equal to men, and female children were not </a:t>
            </a:r>
            <a:r>
              <a:rPr lang="en-US" sz="2400" b="1" u="sng" dirty="0"/>
              <a:t>valued</a:t>
            </a:r>
            <a:r>
              <a:rPr lang="en-US" sz="2400" dirty="0"/>
              <a:t>.  </a:t>
            </a:r>
          </a:p>
          <a:p>
            <a:pPr lvl="0"/>
            <a:r>
              <a:rPr lang="en-US" sz="2400" dirty="0"/>
              <a:t>The Quran, however taught that men and women were spiritually </a:t>
            </a:r>
            <a:r>
              <a:rPr lang="en-US" sz="2400" b="1" u="sng" dirty="0"/>
              <a:t>equal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It also gave women more </a:t>
            </a:r>
            <a:r>
              <a:rPr lang="en-US" sz="2400" b="1" u="sng" dirty="0"/>
              <a:t>rights</a:t>
            </a:r>
            <a:r>
              <a:rPr lang="en-US" sz="2400" dirty="0"/>
              <a:t> under the law.</a:t>
            </a:r>
          </a:p>
          <a:p>
            <a:pPr marL="457200" lvl="1" indent="0">
              <a:buNone/>
            </a:pPr>
            <a:r>
              <a:rPr lang="en-US" sz="2000" dirty="0"/>
              <a:t>1. Inherit </a:t>
            </a:r>
            <a:r>
              <a:rPr lang="en-US" sz="2000" b="1" u="sng" dirty="0"/>
              <a:t>property</a:t>
            </a:r>
            <a:r>
              <a:rPr lang="en-US" sz="2000" dirty="0"/>
              <a:t>         		3.  Get an </a:t>
            </a:r>
            <a:r>
              <a:rPr lang="en-US" sz="2000" b="1" u="sng" dirty="0"/>
              <a:t>education</a:t>
            </a:r>
          </a:p>
          <a:p>
            <a:pPr marL="457200" lvl="1" indent="0">
              <a:buNone/>
            </a:pPr>
            <a:r>
              <a:rPr lang="en-US" sz="2000" dirty="0"/>
              <a:t>2. Not forced to marry 	      4.  To get a divorce</a:t>
            </a:r>
          </a:p>
          <a:p>
            <a:pPr marL="457200" lvl="1" indent="0">
              <a:buNone/>
            </a:pPr>
            <a:r>
              <a:rPr lang="en-US" sz="2000" dirty="0"/>
              <a:t>    against their will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6E5573-2265-664A-82A9-086514242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138" y="2833972"/>
            <a:ext cx="2913062" cy="2874393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868866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EBED0-A952-8B44-BFA6-94552788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Split Among Muslims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83FBF-FC73-E84E-8ACC-A85D212E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22286"/>
            <a:ext cx="11251096" cy="4476687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Just like with Christians, a schism, or split, also occurred among followers of Islam.</a:t>
            </a:r>
          </a:p>
          <a:p>
            <a:pPr lvl="0"/>
            <a:r>
              <a:rPr lang="en-US" sz="2800" dirty="0"/>
              <a:t>In 656, Uthman, the leader of the Muslim community, was assassinated.</a:t>
            </a:r>
          </a:p>
          <a:p>
            <a:pPr lvl="0"/>
            <a:r>
              <a:rPr lang="en-US" sz="2800" dirty="0"/>
              <a:t>His death </a:t>
            </a:r>
            <a:r>
              <a:rPr lang="en-US" sz="2800" b="1" u="sng" dirty="0"/>
              <a:t>split</a:t>
            </a:r>
            <a:r>
              <a:rPr lang="en-US" sz="2800" dirty="0"/>
              <a:t> the Muslim world in two.</a:t>
            </a:r>
          </a:p>
          <a:p>
            <a:pPr lvl="0"/>
            <a:r>
              <a:rPr lang="en-US" sz="2800" dirty="0"/>
              <a:t>Muslims </a:t>
            </a:r>
            <a:r>
              <a:rPr lang="en-US" sz="2800" b="1" u="sng" dirty="0"/>
              <a:t>disagreed</a:t>
            </a:r>
            <a:r>
              <a:rPr lang="en-US" sz="2800" dirty="0"/>
              <a:t> over who should be their rightful </a:t>
            </a:r>
            <a:r>
              <a:rPr lang="en-US" sz="2800" b="1" u="sng" dirty="0"/>
              <a:t>leader</a:t>
            </a:r>
            <a:r>
              <a:rPr lang="en-US" sz="2800" dirty="0"/>
              <a:t>.</a:t>
            </a:r>
          </a:p>
          <a:p>
            <a:pPr lvl="0"/>
            <a:r>
              <a:rPr lang="en-US" sz="2800" dirty="0"/>
              <a:t>Over the next several decades two main groups gradually emerged on opposite sides of this disagreement.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79C0FA-2857-A04C-9EE2-882E73C1D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6900" y="215687"/>
            <a:ext cx="4064000" cy="200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48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8DAE-0D58-D34F-A33A-AD1D2F114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Split Among Muslims,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ACBD4-3163-0F40-9A11-02A0AAACE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/>
              <a:t>The smaller group, call </a:t>
            </a:r>
            <a:r>
              <a:rPr lang="en-US" sz="2800" b="1" u="sng" dirty="0"/>
              <a:t>Shiites</a:t>
            </a:r>
            <a:r>
              <a:rPr lang="en-US" sz="2800" dirty="0"/>
              <a:t>, believed that the ruler should be a man and direct </a:t>
            </a:r>
            <a:r>
              <a:rPr lang="en-US" sz="2800" b="1" u="sng" dirty="0"/>
              <a:t>descendant</a:t>
            </a:r>
            <a:r>
              <a:rPr lang="en-US" sz="2800" dirty="0"/>
              <a:t> of Muhammed and that he should explain messages in the Quran.</a:t>
            </a:r>
          </a:p>
          <a:p>
            <a:pPr lvl="0"/>
            <a:r>
              <a:rPr lang="en-US" sz="2800" dirty="0"/>
              <a:t>The larger group, called </a:t>
            </a:r>
            <a:r>
              <a:rPr lang="en-US" sz="2800" b="1" u="sng" dirty="0"/>
              <a:t>Sunnis</a:t>
            </a:r>
            <a:r>
              <a:rPr lang="en-US" sz="2800" dirty="0"/>
              <a:t>, that any true religious Muslim man </a:t>
            </a:r>
            <a:r>
              <a:rPr lang="en-US" sz="2800"/>
              <a:t>of Muhammed’s </a:t>
            </a:r>
            <a:r>
              <a:rPr lang="en-US" sz="2800" dirty="0"/>
              <a:t>tribe could lead the community and that a group of </a:t>
            </a:r>
            <a:r>
              <a:rPr lang="en-US" sz="2800" b="1" u="sng" dirty="0"/>
              <a:t>scholars</a:t>
            </a:r>
            <a:r>
              <a:rPr lang="en-US" sz="2800" dirty="0"/>
              <a:t> could explain the Quran.</a:t>
            </a:r>
          </a:p>
          <a:p>
            <a:pPr lvl="0"/>
            <a:r>
              <a:rPr lang="en-US" sz="2800" dirty="0"/>
              <a:t>Today, about </a:t>
            </a:r>
            <a:r>
              <a:rPr lang="en-US" sz="2800" b="1" u="sng" dirty="0"/>
              <a:t>85</a:t>
            </a:r>
            <a:r>
              <a:rPr lang="en-US" sz="2800" dirty="0"/>
              <a:t>% of all Muslims are </a:t>
            </a:r>
            <a:r>
              <a:rPr lang="en-US" sz="2800" b="1" u="sng" dirty="0"/>
              <a:t>Sunnis</a:t>
            </a:r>
            <a:r>
              <a:rPr lang="en-US" sz="2800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73934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998F8-36C7-8E41-88AF-1256EBAF8B8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23900" y="2006600"/>
            <a:ext cx="10820400" cy="4559300"/>
          </a:xfrm>
        </p:spPr>
        <p:txBody>
          <a:bodyPr>
            <a:noAutofit/>
          </a:bodyPr>
          <a:lstStyle/>
          <a:p>
            <a:r>
              <a:rPr lang="en-US" sz="2600" b="1" u="sng" dirty="0"/>
              <a:t>Muhammad</a:t>
            </a:r>
            <a:r>
              <a:rPr lang="en-US" sz="2600" dirty="0"/>
              <a:t> – the prophet and founder of Islam</a:t>
            </a:r>
          </a:p>
          <a:p>
            <a:r>
              <a:rPr lang="en-US" sz="2600" b="1" u="sng" dirty="0"/>
              <a:t>Nomads</a:t>
            </a:r>
            <a:r>
              <a:rPr lang="en-US" sz="2600" dirty="0"/>
              <a:t>– people with no permanent home who move from place to place in search of food, water, and pasture</a:t>
            </a:r>
          </a:p>
          <a:p>
            <a:r>
              <a:rPr lang="en-US" sz="2600" b="1" u="sng" dirty="0"/>
              <a:t>Caravan</a:t>
            </a:r>
            <a:r>
              <a:rPr lang="en-US" sz="2600" dirty="0"/>
              <a:t> – a group of traders traveling together for safety</a:t>
            </a:r>
          </a:p>
          <a:p>
            <a:r>
              <a:rPr lang="en-US" sz="2600" b="1" u="sng" dirty="0"/>
              <a:t>Mecca</a:t>
            </a:r>
            <a:r>
              <a:rPr lang="en-US" sz="2600" dirty="0"/>
              <a:t> – an Arabian trading center and Muhammed’s birthplace</a:t>
            </a:r>
          </a:p>
          <a:p>
            <a:r>
              <a:rPr lang="en-US" sz="2600" b="1" u="sng" dirty="0"/>
              <a:t>Muslim</a:t>
            </a:r>
            <a:r>
              <a:rPr lang="en-US" sz="2600" dirty="0"/>
              <a:t> – a follower of Islam</a:t>
            </a:r>
          </a:p>
          <a:p>
            <a:r>
              <a:rPr lang="en-US" sz="2600" b="1" u="sng" dirty="0"/>
              <a:t>Mosque</a:t>
            </a:r>
            <a:r>
              <a:rPr lang="en-US" sz="2600" dirty="0"/>
              <a:t> – a Muslim house of worship</a:t>
            </a:r>
          </a:p>
          <a:p>
            <a:r>
              <a:rPr lang="en-US" sz="2600" b="1" u="sng" dirty="0"/>
              <a:t>Quran</a:t>
            </a:r>
            <a:r>
              <a:rPr lang="en-US" sz="2600" dirty="0"/>
              <a:t>– the holy book of Islam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D5604-6F01-904D-A693-79D6BC022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8817" y="1"/>
            <a:ext cx="5724940" cy="206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583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8A4F1F-5E07-8145-BD44-D1D060CEC31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 t="2322" b="3904"/>
          <a:stretch/>
        </p:blipFill>
        <p:spPr>
          <a:xfrm>
            <a:off x="7304178" y="0"/>
            <a:ext cx="4898971" cy="6858001"/>
          </a:xfrm>
          <a:prstGeom prst="rect">
            <a:avLst/>
          </a:prstGeom>
        </p:spPr>
      </p:pic>
      <p:sp>
        <p:nvSpPr>
          <p:cNvPr id="9" name="Freeform 16">
            <a:extLst>
              <a:ext uri="{FF2B5EF4-FFF2-40B4-BE49-F238E27FC236}">
                <a16:creationId xmlns:a16="http://schemas.microsoft.com/office/drawing/2014/main" id="{3994EE40-F54F-48E5-826B-B45158209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485467" cy="6858000"/>
          </a:xfrm>
          <a:custGeom>
            <a:avLst/>
            <a:gdLst>
              <a:gd name="connsiteX0" fmla="*/ 0 w 6485467"/>
              <a:gd name="connsiteY0" fmla="*/ 0 h 6858000"/>
              <a:gd name="connsiteX1" fmla="*/ 6485467 w 6485467"/>
              <a:gd name="connsiteY1" fmla="*/ 0 h 6858000"/>
              <a:gd name="connsiteX2" fmla="*/ 6485467 w 6485467"/>
              <a:gd name="connsiteY2" fmla="*/ 1900238 h 6858000"/>
              <a:gd name="connsiteX3" fmla="*/ 6115051 w 6485467"/>
              <a:gd name="connsiteY3" fmla="*/ 2178050 h 6858000"/>
              <a:gd name="connsiteX4" fmla="*/ 6110817 w 6485467"/>
              <a:gd name="connsiteY4" fmla="*/ 2184400 h 6858000"/>
              <a:gd name="connsiteX5" fmla="*/ 6104467 w 6485467"/>
              <a:gd name="connsiteY5" fmla="*/ 2193925 h 6858000"/>
              <a:gd name="connsiteX6" fmla="*/ 6098117 w 6485467"/>
              <a:gd name="connsiteY6" fmla="*/ 2201863 h 6858000"/>
              <a:gd name="connsiteX7" fmla="*/ 6098117 w 6485467"/>
              <a:gd name="connsiteY7" fmla="*/ 2211388 h 6858000"/>
              <a:gd name="connsiteX8" fmla="*/ 6098117 w 6485467"/>
              <a:gd name="connsiteY8" fmla="*/ 2220913 h 6858000"/>
              <a:gd name="connsiteX9" fmla="*/ 6104467 w 6485467"/>
              <a:gd name="connsiteY9" fmla="*/ 2228850 h 6858000"/>
              <a:gd name="connsiteX10" fmla="*/ 6110817 w 6485467"/>
              <a:gd name="connsiteY10" fmla="*/ 2238375 h 6858000"/>
              <a:gd name="connsiteX11" fmla="*/ 6115051 w 6485467"/>
              <a:gd name="connsiteY11" fmla="*/ 2244725 h 6858000"/>
              <a:gd name="connsiteX12" fmla="*/ 6485467 w 6485467"/>
              <a:gd name="connsiteY12" fmla="*/ 2522538 h 6858000"/>
              <a:gd name="connsiteX13" fmla="*/ 6485467 w 6485467"/>
              <a:gd name="connsiteY13" fmla="*/ 6858000 h 6858000"/>
              <a:gd name="connsiteX14" fmla="*/ 0 w 6485467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85467" h="6858000">
                <a:moveTo>
                  <a:pt x="0" y="0"/>
                </a:moveTo>
                <a:lnTo>
                  <a:pt x="6485467" y="0"/>
                </a:lnTo>
                <a:lnTo>
                  <a:pt x="6485467" y="1900238"/>
                </a:lnTo>
                <a:lnTo>
                  <a:pt x="6115051" y="2178050"/>
                </a:lnTo>
                <a:lnTo>
                  <a:pt x="6110817" y="2184400"/>
                </a:lnTo>
                <a:lnTo>
                  <a:pt x="6104467" y="2193925"/>
                </a:lnTo>
                <a:lnTo>
                  <a:pt x="6098117" y="2201863"/>
                </a:lnTo>
                <a:lnTo>
                  <a:pt x="6098117" y="2211388"/>
                </a:lnTo>
                <a:lnTo>
                  <a:pt x="6098117" y="2220913"/>
                </a:lnTo>
                <a:lnTo>
                  <a:pt x="6104467" y="2228850"/>
                </a:lnTo>
                <a:lnTo>
                  <a:pt x="6110817" y="2238375"/>
                </a:lnTo>
                <a:lnTo>
                  <a:pt x="6115051" y="2244725"/>
                </a:lnTo>
                <a:lnTo>
                  <a:pt x="6485467" y="2522538"/>
                </a:lnTo>
                <a:lnTo>
                  <a:pt x="648546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E10E6-736D-054C-801E-9CBD5233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999" y="447188"/>
            <a:ext cx="5675467" cy="1559412"/>
          </a:xfrm>
        </p:spPr>
        <p:txBody>
          <a:bodyPr>
            <a:normAutofit/>
          </a:bodyPr>
          <a:lstStyle/>
          <a:p>
            <a:r>
              <a:rPr lang="en-US" dirty="0"/>
              <a:t>The Arabian Peninsula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39E60-84AC-7340-88AF-0FBC4F682B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2006600"/>
            <a:ext cx="7126378" cy="4622800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90000"/>
              </a:lnSpc>
            </a:pPr>
            <a:r>
              <a:rPr lang="en-US" sz="2800" dirty="0"/>
              <a:t>In Muhammad’s time and today, much of the Arabian Peninsula was covered by </a:t>
            </a:r>
            <a:r>
              <a:rPr lang="en-US" sz="2800" b="1" u="sng" dirty="0"/>
              <a:t>desert</a:t>
            </a:r>
            <a:r>
              <a:rPr lang="en-US" sz="2800" dirty="0"/>
              <a:t>. </a:t>
            </a:r>
          </a:p>
          <a:p>
            <a:pPr lvl="0">
              <a:lnSpc>
                <a:spcPct val="90000"/>
              </a:lnSpc>
            </a:pPr>
            <a:r>
              <a:rPr lang="en-US" sz="2800" dirty="0"/>
              <a:t>Although </a:t>
            </a:r>
            <a:r>
              <a:rPr lang="en-US" sz="2800" b="1" u="sng" dirty="0"/>
              <a:t>surrounded</a:t>
            </a:r>
            <a:r>
              <a:rPr lang="en-US" sz="2800" dirty="0"/>
              <a:t> by water, the peninsula has no major </a:t>
            </a:r>
            <a:r>
              <a:rPr lang="en-US" sz="2800" b="1" u="sng" dirty="0"/>
              <a:t>rivers</a:t>
            </a:r>
            <a:r>
              <a:rPr lang="en-US" sz="2800" dirty="0"/>
              <a:t> and receives </a:t>
            </a:r>
            <a:r>
              <a:rPr lang="en-US" sz="2800" b="1" u="sng" dirty="0"/>
              <a:t>little</a:t>
            </a:r>
            <a:r>
              <a:rPr lang="en-US" sz="2800" dirty="0"/>
              <a:t> rainfall.</a:t>
            </a:r>
          </a:p>
          <a:p>
            <a:pPr lvl="0">
              <a:lnSpc>
                <a:spcPct val="90000"/>
              </a:lnSpc>
            </a:pPr>
            <a:r>
              <a:rPr lang="en-US" sz="2800" dirty="0"/>
              <a:t>Trade with neighboring peoples supported the growth of towns along trade routes.</a:t>
            </a:r>
          </a:p>
          <a:p>
            <a:pPr lvl="0">
              <a:lnSpc>
                <a:spcPct val="90000"/>
              </a:lnSpc>
            </a:pPr>
            <a:r>
              <a:rPr lang="en-US" sz="2800" dirty="0"/>
              <a:t>Groups of </a:t>
            </a:r>
            <a:r>
              <a:rPr lang="en-US" sz="2800" b="1" u="sng" dirty="0"/>
              <a:t>Bedouins</a:t>
            </a:r>
            <a:r>
              <a:rPr lang="en-US" sz="2800" dirty="0"/>
              <a:t> made their homes among the shifting sand dunes of the desert.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0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17D34-98C8-7D45-B75D-3D46758B0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Nomadic Bedouins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9BAA26-638F-6B4E-88FF-2ED7C214F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399" y="2521226"/>
            <a:ext cx="11379200" cy="38735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000" dirty="0"/>
              <a:t>The Bedouins were </a:t>
            </a:r>
            <a:r>
              <a:rPr lang="en-US" sz="3000" b="1" u="sng" dirty="0"/>
              <a:t>nomads</a:t>
            </a:r>
            <a:r>
              <a:rPr lang="en-US" sz="3000" dirty="0"/>
              <a:t>, people with no permanent home but move from place to place in search of food, water, and pasture.</a:t>
            </a:r>
          </a:p>
          <a:p>
            <a:pPr lvl="0"/>
            <a:r>
              <a:rPr lang="en-US" sz="3000" dirty="0"/>
              <a:t>The food and water supply in the Arabian desert was </a:t>
            </a:r>
            <a:r>
              <a:rPr lang="en-US" sz="3000" b="1" u="sng" dirty="0"/>
              <a:t>scarce</a:t>
            </a:r>
            <a:r>
              <a:rPr lang="en-US" sz="3000" dirty="0"/>
              <a:t> for Bedouins and their animals.</a:t>
            </a:r>
          </a:p>
          <a:p>
            <a:pPr lvl="0"/>
            <a:r>
              <a:rPr lang="en-US" sz="3000" dirty="0"/>
              <a:t>As the Bedouins traveled across the desert, they followed traditional routes from one oasis to another.  </a:t>
            </a:r>
          </a:p>
          <a:p>
            <a:pPr lvl="1"/>
            <a:r>
              <a:rPr lang="en-US" sz="3000" b="1" u="sng" dirty="0"/>
              <a:t>Oasis</a:t>
            </a:r>
            <a:r>
              <a:rPr lang="en-US" sz="3000" dirty="0"/>
              <a:t> – a green area within a desert, fed by underground water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CBD733-74BF-0045-8D7C-A00F8CDF4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556" y="228600"/>
            <a:ext cx="4771043" cy="213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83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359BD-B805-FB43-A433-585DE870F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Nomadic Bedouins,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6E148-207F-874A-AAC8-E364E22C3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896" y="2027583"/>
            <a:ext cx="8141803" cy="4452729"/>
          </a:xfrm>
        </p:spPr>
        <p:txBody>
          <a:bodyPr>
            <a:noAutofit/>
          </a:bodyPr>
          <a:lstStyle/>
          <a:p>
            <a:pPr lvl="0"/>
            <a:r>
              <a:rPr lang="en-US" sz="2800" dirty="0"/>
              <a:t>These important oases provided plenty of </a:t>
            </a:r>
            <a:r>
              <a:rPr lang="en-US" sz="2800" b="1" u="sng" dirty="0"/>
              <a:t>water</a:t>
            </a:r>
            <a:r>
              <a:rPr lang="en-US" sz="2800" dirty="0"/>
              <a:t> for the nomads and their animals.</a:t>
            </a:r>
          </a:p>
          <a:p>
            <a:pPr lvl="0"/>
            <a:r>
              <a:rPr lang="en-US" sz="2800" dirty="0"/>
              <a:t>Because of their knowledge of the desert and its oases, the Bedouins worked as </a:t>
            </a:r>
            <a:r>
              <a:rPr lang="en-US" sz="2800" b="1" u="sng" dirty="0"/>
              <a:t>guides</a:t>
            </a:r>
            <a:r>
              <a:rPr lang="en-US" sz="2800" dirty="0"/>
              <a:t> for traders.  They helped traders </a:t>
            </a:r>
            <a:r>
              <a:rPr lang="en-US" sz="2800" b="1" u="sng" dirty="0"/>
              <a:t>travel</a:t>
            </a:r>
            <a:r>
              <a:rPr lang="en-US" sz="2800" dirty="0"/>
              <a:t> across the desert in caravans.</a:t>
            </a:r>
          </a:p>
          <a:p>
            <a:pPr lvl="0"/>
            <a:r>
              <a:rPr lang="en-US" sz="2800" dirty="0"/>
              <a:t>The desert caravans depended on </a:t>
            </a:r>
            <a:r>
              <a:rPr lang="en-US" sz="2800" b="1" u="sng" dirty="0"/>
              <a:t>camels</a:t>
            </a:r>
            <a:r>
              <a:rPr lang="en-US" sz="2800" dirty="0"/>
              <a:t> to carry them and their goods; camels have the special ability to store water for long periods.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5CA285-9318-BC49-BB2E-CB9F439932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00" y="2753949"/>
            <a:ext cx="2476500" cy="3034439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27238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14BF88-0716-CD44-8EAA-1942D14019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l="9778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B53FF7-A199-5C4B-A34A-FD7BE33C4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Mecca:  A Center of Trade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F6AC5-197C-DC44-AAEF-9CB6DB7F2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1749287"/>
            <a:ext cx="10554574" cy="463163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800" dirty="0"/>
              <a:t>The oases of the Arabian Peninsula became busy trading centers with one of the most important being </a:t>
            </a:r>
            <a:r>
              <a:rPr lang="en-US" sz="2800" b="1" u="sng" dirty="0"/>
              <a:t>Mecca</a:t>
            </a:r>
            <a:r>
              <a:rPr lang="en-US" sz="2800" dirty="0"/>
              <a:t>.  </a:t>
            </a:r>
          </a:p>
          <a:p>
            <a:pPr lvl="0"/>
            <a:r>
              <a:rPr lang="en-US" sz="2800" dirty="0"/>
              <a:t>From Mecca, caravans traveled northwest in markets in present day Syria, and from Syria across the Mediterranean Sea to Europe.</a:t>
            </a:r>
          </a:p>
          <a:p>
            <a:pPr lvl="0"/>
            <a:r>
              <a:rPr lang="en-US" sz="2800" dirty="0"/>
              <a:t>Other caravans traveled northeast from Mecca, which was a dangerous journey across the desert, to present day Iraq.  </a:t>
            </a:r>
          </a:p>
          <a:p>
            <a:pPr lvl="0"/>
            <a:r>
              <a:rPr lang="en-US" sz="2800" dirty="0"/>
              <a:t>They traded to the south with Yemen.</a:t>
            </a:r>
          </a:p>
          <a:p>
            <a:pPr lvl="0"/>
            <a:r>
              <a:rPr lang="en-US" sz="2800" dirty="0"/>
              <a:t>Trade included precious </a:t>
            </a:r>
            <a:r>
              <a:rPr lang="en-US" sz="2800" b="1" u="sng" dirty="0"/>
              <a:t>goods</a:t>
            </a:r>
            <a:r>
              <a:rPr lang="en-US" sz="2800" dirty="0"/>
              <a:t> such as perfume and spices, incense, expensive cloth, elephant tusks, and gold.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36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31729-D8B9-8648-B821-1C3F2438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dirty="0"/>
              <a:t>The Prophet Muhammed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F3C16-76B4-0E43-82C5-1A048046D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413000"/>
            <a:ext cx="8156323" cy="4166704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Muhammed was born and grew up in the busy trading center of Mecca.</a:t>
            </a:r>
          </a:p>
          <a:p>
            <a:pPr lvl="0"/>
            <a:r>
              <a:rPr lang="en-US" sz="2800" dirty="0"/>
              <a:t>His great-grandfather had been a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wealthy</a:t>
            </a:r>
            <a:r>
              <a:rPr lang="en-US" sz="2800" dirty="0"/>
              <a:t> merchant, but by the time Muhammad was born, his family was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poor</a:t>
            </a:r>
            <a:r>
              <a:rPr lang="en-US" sz="2800" dirty="0"/>
              <a:t>.</a:t>
            </a:r>
          </a:p>
          <a:p>
            <a:pPr lvl="0"/>
            <a:r>
              <a:rPr lang="en-US" sz="2800" dirty="0"/>
              <a:t>As a young man, Muhammad worked on </a:t>
            </a:r>
            <a:r>
              <a:rPr lang="en-US" sz="2800" b="1" u="sng" dirty="0">
                <a:solidFill>
                  <a:schemeClr val="accent1">
                    <a:lumMod val="75000"/>
                  </a:schemeClr>
                </a:solidFill>
              </a:rPr>
              <a:t>caravans</a:t>
            </a:r>
            <a:r>
              <a:rPr lang="en-US" sz="2800" dirty="0"/>
              <a:t> that traveled to parts of the Byzantine Empire.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BB8AE-64FD-C546-AF0F-1037BF9E7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24403"/>
          <a:stretch/>
        </p:blipFill>
        <p:spPr>
          <a:xfrm>
            <a:off x="9101138" y="2209800"/>
            <a:ext cx="2915860" cy="3628362"/>
          </a:xfrm>
          <a:prstGeom prst="roundRect">
            <a:avLst>
              <a:gd name="adj" fmla="val 3876"/>
            </a:avLst>
          </a:prstGeom>
          <a:ln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4115021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33B3A-2904-164D-89B9-0B3B327B3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Muhammad’s Mission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72AFB-EAC4-0A44-94F3-2DA10C72E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68" y="2361435"/>
            <a:ext cx="11420061" cy="4287843"/>
          </a:xfrm>
        </p:spPr>
        <p:txBody>
          <a:bodyPr>
            <a:noAutofit/>
          </a:bodyPr>
          <a:lstStyle/>
          <a:p>
            <a:pPr lvl="0" fontAlgn="base"/>
            <a:r>
              <a:rPr lang="en-US" sz="2400" dirty="0"/>
              <a:t>Muhammed was troubled by </a:t>
            </a:r>
            <a:r>
              <a:rPr lang="en-US" sz="2400" b="1" u="sng" dirty="0"/>
              <a:t>problems</a:t>
            </a:r>
            <a:r>
              <a:rPr lang="en-US" sz="2400" dirty="0"/>
              <a:t> he saw in </a:t>
            </a:r>
            <a:r>
              <a:rPr lang="en-US" sz="2400" b="1" u="sng" dirty="0"/>
              <a:t>society</a:t>
            </a:r>
            <a:r>
              <a:rPr lang="en-US" sz="2400" dirty="0"/>
              <a:t>.</a:t>
            </a:r>
          </a:p>
          <a:p>
            <a:pPr lvl="0" fontAlgn="base"/>
            <a:r>
              <a:rPr lang="en-US" sz="2400" dirty="0"/>
              <a:t>He liked to walk in the mountains outside Mecca to be </a:t>
            </a:r>
            <a:r>
              <a:rPr lang="en-US" sz="2400" b="1" u="sng" dirty="0"/>
              <a:t>alone</a:t>
            </a:r>
            <a:r>
              <a:rPr lang="en-US" sz="2400" dirty="0"/>
              <a:t> to </a:t>
            </a:r>
            <a:r>
              <a:rPr lang="en-US" sz="2400" b="1" u="sng" dirty="0"/>
              <a:t>pray</a:t>
            </a:r>
            <a:r>
              <a:rPr lang="en-US" sz="2400" dirty="0"/>
              <a:t> and </a:t>
            </a:r>
            <a:r>
              <a:rPr lang="en-US" sz="2400" b="1" u="sng" dirty="0"/>
              <a:t>think</a:t>
            </a:r>
            <a:r>
              <a:rPr lang="en-US" sz="2400" dirty="0"/>
              <a:t>.</a:t>
            </a:r>
          </a:p>
          <a:p>
            <a:pPr lvl="0" fontAlgn="base"/>
            <a:r>
              <a:rPr lang="en-US" sz="2400" dirty="0"/>
              <a:t>At age 40, he first heard God speak to him through an </a:t>
            </a:r>
            <a:r>
              <a:rPr lang="en-US" sz="2400" b="1" u="sng" dirty="0"/>
              <a:t>angel</a:t>
            </a:r>
            <a:r>
              <a:rPr lang="en-US" sz="2400" dirty="0"/>
              <a:t> in a cave.  </a:t>
            </a:r>
          </a:p>
          <a:p>
            <a:pPr lvl="0" fontAlgn="base"/>
            <a:r>
              <a:rPr lang="en-US" sz="2400" dirty="0"/>
              <a:t>God told him that people would </a:t>
            </a:r>
            <a:r>
              <a:rPr lang="en-US" sz="2400" b="1" u="sng" dirty="0"/>
              <a:t>submit</a:t>
            </a:r>
            <a:r>
              <a:rPr lang="en-US" sz="2400" dirty="0"/>
              <a:t> to, or agree to obey, the one true God.</a:t>
            </a:r>
          </a:p>
          <a:p>
            <a:pPr lvl="0" fontAlgn="base"/>
            <a:r>
              <a:rPr lang="en-US" sz="2400" dirty="0"/>
              <a:t>In time, a person who accepted the teachings of Muhammed became known as </a:t>
            </a:r>
            <a:r>
              <a:rPr lang="en-US" sz="2400" b="1" u="sng" dirty="0"/>
              <a:t>Muslim</a:t>
            </a:r>
            <a:r>
              <a:rPr lang="en-US" sz="2400" dirty="0"/>
              <a:t>. </a:t>
            </a:r>
          </a:p>
          <a:p>
            <a:pPr lvl="0" fontAlgn="base"/>
            <a:r>
              <a:rPr lang="en-US" sz="2400" dirty="0"/>
              <a:t>The religion of Muslims is called </a:t>
            </a:r>
            <a:r>
              <a:rPr lang="en-US" sz="2400" b="1" u="sng" dirty="0"/>
              <a:t>Islam</a:t>
            </a:r>
            <a:r>
              <a:rPr lang="en-US" sz="2400" dirty="0"/>
              <a:t>.  </a:t>
            </a:r>
          </a:p>
          <a:p>
            <a:pPr lvl="0" fontAlgn="base"/>
            <a:r>
              <a:rPr lang="en-US" sz="2400" dirty="0"/>
              <a:t>Few people in Mecca listened to Muhammed because they thought his teachings </a:t>
            </a:r>
            <a:r>
              <a:rPr lang="en-US" sz="2400" b="1" u="sng" dirty="0"/>
              <a:t>threatened</a:t>
            </a:r>
            <a:r>
              <a:rPr lang="en-US" sz="2400" dirty="0"/>
              <a:t> their old gods.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712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CCF7B-89A8-FE4D-8360-4B49CBA55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Muhammad In Medina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03B608-475C-6846-A5A7-ACCDB073E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456809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In 622, Muhammed and his followers were invited to Yathrib, a city north of Mecca.</a:t>
            </a:r>
          </a:p>
          <a:p>
            <a:pPr lvl="0"/>
            <a:r>
              <a:rPr lang="en-US" sz="2400" dirty="0"/>
              <a:t>The people there regarded Muhammed as a </a:t>
            </a:r>
            <a:r>
              <a:rPr lang="en-US" sz="2400" b="1" u="sng" dirty="0"/>
              <a:t>prophet</a:t>
            </a:r>
            <a:r>
              <a:rPr lang="en-US" sz="2400" dirty="0"/>
              <a:t>.</a:t>
            </a:r>
          </a:p>
          <a:p>
            <a:pPr lvl="0"/>
            <a:r>
              <a:rPr lang="en-US" sz="2400" dirty="0"/>
              <a:t>This movement of early Muslims is known as the </a:t>
            </a:r>
            <a:r>
              <a:rPr lang="en-US" sz="2400" b="1" u="sng" dirty="0"/>
              <a:t>hijra</a:t>
            </a:r>
            <a:r>
              <a:rPr lang="en-US" sz="2400" dirty="0"/>
              <a:t>, or “the migration.”</a:t>
            </a:r>
          </a:p>
          <a:p>
            <a:pPr lvl="0"/>
            <a:r>
              <a:rPr lang="en-US" sz="2400" dirty="0"/>
              <a:t>After the hijra, the name of Yathrib was changed to </a:t>
            </a:r>
            <a:r>
              <a:rPr lang="en-US" sz="2400" b="1" u="sng" dirty="0"/>
              <a:t>Medina</a:t>
            </a:r>
            <a:r>
              <a:rPr lang="en-US" sz="2400" dirty="0"/>
              <a:t>, and Medina quickly became an important Islamic center.</a:t>
            </a:r>
          </a:p>
          <a:p>
            <a:pPr lvl="0"/>
            <a:r>
              <a:rPr lang="en-US" sz="2400" dirty="0"/>
              <a:t>In 630, Muhammed returned to Mecca in triumph.</a:t>
            </a:r>
          </a:p>
          <a:p>
            <a:pPr lvl="0"/>
            <a:r>
              <a:rPr lang="en-US" sz="2400" dirty="0"/>
              <a:t>He died 2 years later, and the religion of Islam had </a:t>
            </a:r>
            <a:r>
              <a:rPr lang="en-US" sz="2400" b="1" u="sng" dirty="0"/>
              <a:t>spread</a:t>
            </a:r>
            <a:r>
              <a:rPr lang="en-US" sz="2400" dirty="0"/>
              <a:t> all across the Arabian Peninsula.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1699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{4B5D636A-F764-E14A-8F04-3CFF912CC531}tf10001121</Template>
  <TotalTime>1270</TotalTime>
  <Words>1130</Words>
  <Application>Microsoft Macintosh PowerPoint</Application>
  <PresentationFormat>Widescreen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Century Gothic</vt:lpstr>
      <vt:lpstr>Wingdings 2</vt:lpstr>
      <vt:lpstr>Quotable</vt:lpstr>
      <vt:lpstr>The Beginnings of Islam</vt:lpstr>
      <vt:lpstr>PowerPoint Presentation</vt:lpstr>
      <vt:lpstr>The Arabian Peninsula </vt:lpstr>
      <vt:lpstr>Nomadic Bedouins</vt:lpstr>
      <vt:lpstr>Nomadic Bedouins, cont.</vt:lpstr>
      <vt:lpstr>Mecca:  A Center of Trade</vt:lpstr>
      <vt:lpstr>The Prophet Muhammed</vt:lpstr>
      <vt:lpstr>Muhammad’s Mission </vt:lpstr>
      <vt:lpstr>Muhammad In Medina</vt:lpstr>
      <vt:lpstr>Muslim Belief</vt:lpstr>
      <vt:lpstr>A muezzin calling         Mosque Muslims to worship</vt:lpstr>
      <vt:lpstr>The Five Pillars of Islam</vt:lpstr>
      <vt:lpstr>The Quran</vt:lpstr>
      <vt:lpstr>The Role of Women</vt:lpstr>
      <vt:lpstr>A Split Among Muslims</vt:lpstr>
      <vt:lpstr>A Split Among Muslims, cont.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Coleman, DeShenia</dc:creator>
  <cp:lastModifiedBy>Coleman, DeShenia</cp:lastModifiedBy>
  <cp:revision>13</cp:revision>
  <dcterms:created xsi:type="dcterms:W3CDTF">2019-04-11T17:22:53Z</dcterms:created>
  <dcterms:modified xsi:type="dcterms:W3CDTF">2019-04-12T14:33:08Z</dcterms:modified>
</cp:coreProperties>
</file>