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547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9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1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43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401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0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42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0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69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3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6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7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4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77B416-47DB-7E41-A535-AB0B8E31ABDA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6BA3-86A2-6B4F-8CBC-F635A167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86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7B31-54B8-EE4C-9BAB-5E1683A62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1837" y="1454963"/>
            <a:ext cx="3342462" cy="33083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/>
              <a:t>Christianity and the Roman Empire</a:t>
            </a:r>
            <a:br>
              <a:rPr lang="en-US" sz="4200"/>
            </a:b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46412-C884-2443-AEA7-AD52332FC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1837" y="4763342"/>
            <a:ext cx="3342462" cy="1485055"/>
          </a:xfrm>
        </p:spPr>
        <p:txBody>
          <a:bodyPr>
            <a:normAutofit/>
          </a:bodyPr>
          <a:lstStyle/>
          <a:p>
            <a:r>
              <a:rPr lang="en-US" sz="1800" b="1"/>
              <a:t>Chapter 9, SECTION 2</a:t>
            </a:r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6A92F-A1D0-F64B-8E35-628ECDFDE9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" r="17911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6694-C22E-FB48-8F8D-24921CB5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Letters of Paul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6235F-3F4A-2746-9CB9-E1993F9D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76" y="1935800"/>
            <a:ext cx="8946541" cy="4195481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en-US" sz="2800" dirty="0"/>
              <a:t>One of the most devoted followers of Jesus’ teachings was a </a:t>
            </a:r>
            <a:r>
              <a:rPr lang="en-US" sz="2800" b="1" u="sng" dirty="0"/>
              <a:t>Jew</a:t>
            </a:r>
            <a:r>
              <a:rPr lang="en-US" sz="2800" dirty="0"/>
              <a:t> whose original name was </a:t>
            </a:r>
            <a:r>
              <a:rPr lang="en-US" sz="2800" b="1" u="sng" dirty="0"/>
              <a:t>Saul</a:t>
            </a:r>
            <a:r>
              <a:rPr lang="en-US" sz="2800" dirty="0"/>
              <a:t>. </a:t>
            </a:r>
          </a:p>
          <a:p>
            <a:pPr lvl="0" fontAlgn="base"/>
            <a:r>
              <a:rPr lang="en-US" sz="2800" b="1" u="sng" dirty="0"/>
              <a:t>Greek</a:t>
            </a:r>
            <a:r>
              <a:rPr lang="en-US" sz="2800" dirty="0"/>
              <a:t> was the common language of the eastern Roman Empire. </a:t>
            </a:r>
          </a:p>
          <a:p>
            <a:pPr lvl="0" fontAlgn="base"/>
            <a:r>
              <a:rPr lang="en-US" sz="2800" dirty="0"/>
              <a:t>Saul originally rejected the Christian message until he believed Jesus spoke to him. </a:t>
            </a:r>
          </a:p>
          <a:p>
            <a:pPr lvl="0" fontAlgn="base"/>
            <a:r>
              <a:rPr lang="en-US" sz="2800" dirty="0"/>
              <a:t>Saul changed his name to </a:t>
            </a:r>
            <a:r>
              <a:rPr lang="en-US" sz="2800" b="1" u="sng" dirty="0"/>
              <a:t>Paul</a:t>
            </a:r>
            <a:r>
              <a:rPr lang="en-US" sz="2800" dirty="0"/>
              <a:t>. </a:t>
            </a:r>
          </a:p>
          <a:p>
            <a:pPr lvl="0" fontAlgn="base"/>
            <a:r>
              <a:rPr lang="en-US" sz="2800" dirty="0"/>
              <a:t>Paul wrote many </a:t>
            </a:r>
            <a:r>
              <a:rPr lang="en-US" sz="2800" b="1" u="sng" dirty="0"/>
              <a:t>epistles</a:t>
            </a:r>
            <a:r>
              <a:rPr lang="en-US" sz="2800" dirty="0"/>
              <a:t>, or letters, to Christian groups; some epistles are a part of the </a:t>
            </a:r>
            <a:r>
              <a:rPr lang="en-US" sz="2800" b="1" u="sng" dirty="0"/>
              <a:t>Christian Bible</a:t>
            </a:r>
            <a:r>
              <a:rPr lang="en-US" sz="2800" dirty="0"/>
              <a:t>.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52EF7-4A52-F94E-8639-B123B3006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244" y="3486152"/>
            <a:ext cx="2605756" cy="3371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4CEE7-C68A-E644-B71E-C7B6CDEF0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707" y="0"/>
            <a:ext cx="2630293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6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FCC4-D6BD-0B46-8190-1CF27F9F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/>
              <a:t>Ways of Worship</a:t>
            </a:r>
            <a:br>
              <a:rPr lang="en-US" sz="3300"/>
            </a:br>
            <a:endParaRPr lang="en-US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009B-26A5-6245-A21C-5326AEC67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192" y="1268963"/>
            <a:ext cx="6486503" cy="493800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800" dirty="0"/>
              <a:t>Early Christians shared a common </a:t>
            </a:r>
            <a:r>
              <a:rPr lang="en-US" sz="2800" b="1" u="sng" dirty="0"/>
              <a:t>faith</a:t>
            </a:r>
            <a:r>
              <a:rPr lang="en-US" sz="2800" dirty="0"/>
              <a:t> in the teachings of Jesus and a common way of </a:t>
            </a:r>
            <a:r>
              <a:rPr lang="en-US" sz="2800" b="1" u="sng" dirty="0"/>
              <a:t>worship</a:t>
            </a:r>
            <a:r>
              <a:rPr lang="en-US" sz="2800" dirty="0"/>
              <a:t>.  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Christians borrowed some practices from </a:t>
            </a:r>
            <a:r>
              <a:rPr lang="en-US" sz="2800" b="1" u="sng" dirty="0"/>
              <a:t>Jewish</a:t>
            </a:r>
            <a:r>
              <a:rPr lang="en-US" sz="2800" dirty="0"/>
              <a:t> worship.  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They </a:t>
            </a:r>
            <a:r>
              <a:rPr lang="en-US" sz="2800" b="1" u="sng" dirty="0"/>
              <a:t>prayed</a:t>
            </a:r>
            <a:r>
              <a:rPr lang="en-US" sz="2800" dirty="0"/>
              <a:t>, </a:t>
            </a:r>
            <a:r>
              <a:rPr lang="en-US" sz="2800" b="1" u="sng" dirty="0"/>
              <a:t>sang</a:t>
            </a:r>
            <a:r>
              <a:rPr lang="en-US" sz="2800" dirty="0"/>
              <a:t>, and </a:t>
            </a:r>
            <a:r>
              <a:rPr lang="en-US" sz="2800" b="1" u="sng" dirty="0"/>
              <a:t>read</a:t>
            </a:r>
            <a:r>
              <a:rPr lang="en-US" sz="2800" dirty="0"/>
              <a:t> from the </a:t>
            </a:r>
            <a:r>
              <a:rPr lang="en-US" sz="2800" b="1" u="sng" dirty="0"/>
              <a:t>scripture</a:t>
            </a:r>
            <a:r>
              <a:rPr lang="en-US" sz="2800" dirty="0"/>
              <a:t> or from one of Paul’s letters.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Christians set aside </a:t>
            </a:r>
            <a:r>
              <a:rPr lang="en-US" sz="2800" b="1" u="sng" dirty="0"/>
              <a:t>Sunday</a:t>
            </a:r>
            <a:r>
              <a:rPr lang="en-US" sz="2800" dirty="0"/>
              <a:t>, the day they believed </a:t>
            </a:r>
            <a:r>
              <a:rPr lang="en-US" sz="2800" b="1" u="sng" dirty="0"/>
              <a:t>Jesus</a:t>
            </a:r>
            <a:r>
              <a:rPr lang="en-US" sz="2800" dirty="0"/>
              <a:t> rose from the </a:t>
            </a:r>
            <a:r>
              <a:rPr lang="en-US" sz="2800" b="1" u="sng" dirty="0"/>
              <a:t>dead</a:t>
            </a:r>
            <a:r>
              <a:rPr lang="en-US" sz="2800" dirty="0"/>
              <a:t>, as their day of </a:t>
            </a:r>
            <a:r>
              <a:rPr lang="en-US" sz="2800" b="1" u="sng" dirty="0"/>
              <a:t>worship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BC9CF-796E-AD47-B86D-D9A5C519A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5" y="3917516"/>
            <a:ext cx="3626416" cy="18594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295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1BB2-20EA-BD4B-B0BF-0A5A5C44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Ways of Worship, cont.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8FC4A-E403-4041-A281-1925A086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211887" cy="419548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800" dirty="0"/>
              <a:t>Jesus instructed Christians to practice </a:t>
            </a:r>
            <a:r>
              <a:rPr lang="en-US" sz="2800" b="1" u="sng" dirty="0"/>
              <a:t>2</a:t>
            </a:r>
            <a:r>
              <a:rPr lang="en-US" sz="2800" dirty="0"/>
              <a:t> rites:  </a:t>
            </a:r>
            <a:r>
              <a:rPr lang="en-US" sz="2800" b="1" u="sng" dirty="0"/>
              <a:t>baptism</a:t>
            </a:r>
            <a:r>
              <a:rPr lang="en-US" sz="2800" dirty="0"/>
              <a:t> and the </a:t>
            </a:r>
            <a:r>
              <a:rPr lang="en-US" sz="2800" b="1" u="sng" dirty="0"/>
              <a:t>Lord’s Supper</a:t>
            </a:r>
            <a:r>
              <a:rPr lang="en-US" sz="2800" dirty="0"/>
              <a:t>.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For baptism, a believer was dipped in water to wash away his or her sin.  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With the Lord’s Supper, Christians shared a </a:t>
            </a:r>
            <a:r>
              <a:rPr lang="en-US" sz="2800" b="1" u="sng" dirty="0"/>
              <a:t>sacred</a:t>
            </a:r>
            <a:r>
              <a:rPr lang="en-US" sz="2800" dirty="0"/>
              <a:t> meal of bread and wine in memory of Jesus’ </a:t>
            </a:r>
            <a:r>
              <a:rPr lang="en-US" sz="2800" b="1" u="sng" dirty="0"/>
              <a:t>last</a:t>
            </a:r>
            <a:r>
              <a:rPr lang="en-US" sz="2800" dirty="0"/>
              <a:t> supper. 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89DC3-B85F-AF44-85E0-13F99EEE5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6987"/>
          <a:stretch/>
        </p:blipFill>
        <p:spPr>
          <a:xfrm>
            <a:off x="7632700" y="2440861"/>
            <a:ext cx="3924480" cy="16099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2924C-9E9A-4F46-BE1B-A0660B04A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93" r="8779" b="-1"/>
          <a:stretch/>
        </p:blipFill>
        <p:spPr>
          <a:xfrm>
            <a:off x="7749368" y="4686299"/>
            <a:ext cx="3807811" cy="15620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473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FBF9-401E-A647-A8D6-BFF139A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Rome Reacts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809B6-C002-4B4E-9053-BCBFBCBC2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90" y="1853248"/>
            <a:ext cx="8946541" cy="4195481"/>
          </a:xfrm>
        </p:spPr>
        <p:txBody>
          <a:bodyPr/>
          <a:lstStyle/>
          <a:p>
            <a:r>
              <a:rPr lang="en-US" sz="2800" dirty="0"/>
              <a:t>The fast growing new religion </a:t>
            </a:r>
            <a:r>
              <a:rPr lang="en-US" sz="2800" b="1" u="sng" dirty="0"/>
              <a:t>alarmed</a:t>
            </a:r>
            <a:r>
              <a:rPr lang="en-US" sz="2800" dirty="0"/>
              <a:t> the Roman government. Christians refused to </a:t>
            </a:r>
            <a:r>
              <a:rPr lang="en-US" sz="2800" b="1" u="sng" dirty="0"/>
              <a:t>worship</a:t>
            </a:r>
            <a:r>
              <a:rPr lang="en-US" sz="2800" dirty="0"/>
              <a:t> the Roman gods and didn’t show the emperor the required </a:t>
            </a:r>
            <a:r>
              <a:rPr lang="en-US" sz="2800" b="1" u="sng" dirty="0"/>
              <a:t>respect</a:t>
            </a:r>
            <a:r>
              <a:rPr lang="en-US" sz="2800" dirty="0"/>
              <a:t>.  </a:t>
            </a:r>
          </a:p>
          <a:p>
            <a:r>
              <a:rPr lang="en-US" sz="2800" dirty="0"/>
              <a:t>Many Christians turned away from the </a:t>
            </a:r>
            <a:r>
              <a:rPr lang="en-US" sz="2800" b="1" u="sng" dirty="0"/>
              <a:t>responsibilities</a:t>
            </a:r>
            <a:r>
              <a:rPr lang="en-US" sz="2800" dirty="0"/>
              <a:t> as Roman </a:t>
            </a:r>
            <a:r>
              <a:rPr lang="en-US" sz="2800" b="1" u="sng" dirty="0"/>
              <a:t>citizens</a:t>
            </a:r>
            <a:r>
              <a:rPr lang="en-US" sz="2800" dirty="0"/>
              <a:t>, and Roman emperors started seeing them as </a:t>
            </a:r>
            <a:r>
              <a:rPr lang="en-US" sz="2800" b="1" u="sng" dirty="0"/>
              <a:t>enemies</a:t>
            </a:r>
            <a:r>
              <a:rPr lang="en-US" sz="2800" dirty="0"/>
              <a:t> of the empire.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3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92B0A-A8BB-F640-AC98-B9F9794E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00" y="2794000"/>
            <a:ext cx="3276600" cy="248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F6E58-258C-0141-8FB6-68BF828F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Rome Burns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BAC35-2BE2-5A4E-9FA7-140084285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" y="1735418"/>
            <a:ext cx="8946541" cy="4195481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Under the emperor </a:t>
            </a:r>
            <a:r>
              <a:rPr lang="en-US" sz="2400" u="sng" dirty="0"/>
              <a:t>Nero</a:t>
            </a:r>
            <a:r>
              <a:rPr lang="en-US" sz="2400" dirty="0"/>
              <a:t>, the first official campaign against Christians began in A.D. 64.  It began with a </a:t>
            </a:r>
            <a:r>
              <a:rPr lang="en-US" sz="2400" b="1" u="sng" dirty="0"/>
              <a:t>fire</a:t>
            </a:r>
            <a:r>
              <a:rPr lang="en-US" sz="2400" dirty="0"/>
              <a:t> one night in some shops that spread and burned for </a:t>
            </a:r>
            <a:r>
              <a:rPr lang="en-US" sz="2400" b="1" u="sng" dirty="0"/>
              <a:t>9</a:t>
            </a:r>
            <a:r>
              <a:rPr lang="en-US" sz="2400" dirty="0"/>
              <a:t> days and left much of the city in ruins.</a:t>
            </a:r>
          </a:p>
          <a:p>
            <a:pPr lvl="0"/>
            <a:r>
              <a:rPr lang="en-US" sz="2400" dirty="0"/>
              <a:t>According to some, Nero blamed the Christians.  He ordered the arrest of Christians who were sent to their deaths. </a:t>
            </a:r>
          </a:p>
          <a:p>
            <a:pPr lvl="0"/>
            <a:r>
              <a:rPr lang="en-US" sz="2400" dirty="0"/>
              <a:t>Some were forced to fight wild animals in the Colosseum.  Others were soaked in oil and burned alive.  Others were </a:t>
            </a:r>
            <a:r>
              <a:rPr lang="en-US" sz="2400" b="1" u="sng" dirty="0"/>
              <a:t>crucified</a:t>
            </a:r>
            <a:r>
              <a:rPr lang="en-US" sz="2400" dirty="0"/>
              <a:t>.  Paul was imprisoned for 2 years and killed.  </a:t>
            </a:r>
          </a:p>
        </p:txBody>
      </p:sp>
    </p:spTree>
    <p:extLst>
      <p:ext uri="{BB962C8B-B14F-4D97-AF65-F5344CB8AC3E}">
        <p14:creationId xmlns:p14="http://schemas.microsoft.com/office/powerpoint/2010/main" val="131017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0656-DC51-0148-98AE-EE6D669B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Treatment of Christians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6CF3-E095-DA43-AC9E-B47AAB437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Romans persecuted Christians at various times for another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years.  </a:t>
            </a:r>
          </a:p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Persecute means to treat repeatedly in a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cruel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unjust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way.  </a:t>
            </a:r>
          </a:p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became a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crime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be a Christian in the Roman world, and the punishment for following the religion was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death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0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2E6D-E8A2-E04C-86B5-35C69A0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Appeal of Christianity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75185-1E72-0C40-8AFA-05B38A5F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/>
              <a:t>Despite the </a:t>
            </a:r>
            <a:r>
              <a:rPr lang="en-US" sz="2800" b="1" u="sng" dirty="0"/>
              <a:t>persecution</a:t>
            </a:r>
            <a:r>
              <a:rPr lang="en-US" sz="2800" dirty="0"/>
              <a:t> of its followers, Christianity continued to </a:t>
            </a:r>
            <a:r>
              <a:rPr lang="en-US" sz="2800" b="1" u="sng" dirty="0"/>
              <a:t>spread</a:t>
            </a:r>
            <a:r>
              <a:rPr lang="en-US" sz="2800" dirty="0"/>
              <a:t> throughout the empire.</a:t>
            </a:r>
          </a:p>
          <a:p>
            <a:pPr lvl="0"/>
            <a:r>
              <a:rPr lang="en-US" sz="2800" dirty="0"/>
              <a:t>The </a:t>
            </a:r>
            <a:r>
              <a:rPr lang="en-US" sz="2800" b="1" u="sng" dirty="0"/>
              <a:t>help</a:t>
            </a:r>
            <a:r>
              <a:rPr lang="en-US" sz="2800" dirty="0"/>
              <a:t> that Christians gave to widows, orphans, and the poor drew people to the new religion.  </a:t>
            </a:r>
          </a:p>
          <a:p>
            <a:pPr lvl="0"/>
            <a:r>
              <a:rPr lang="en-US" sz="2800" dirty="0"/>
              <a:t>Its messages of </a:t>
            </a:r>
            <a:r>
              <a:rPr lang="en-US" sz="2800" b="1" u="sng" dirty="0"/>
              <a:t>love</a:t>
            </a:r>
            <a:r>
              <a:rPr lang="en-US" sz="2800" dirty="0"/>
              <a:t>, </a:t>
            </a:r>
            <a:r>
              <a:rPr lang="en-US" sz="2800" b="1" u="sng" dirty="0"/>
              <a:t>forgiveness</a:t>
            </a:r>
            <a:r>
              <a:rPr lang="en-US" sz="2800" dirty="0"/>
              <a:t>, and a better </a:t>
            </a:r>
            <a:r>
              <a:rPr lang="en-US" sz="2800" b="1" u="sng" dirty="0"/>
              <a:t>life after death</a:t>
            </a:r>
            <a:r>
              <a:rPr lang="en-US" sz="2800" dirty="0"/>
              <a:t> appealed to many.  </a:t>
            </a:r>
          </a:p>
          <a:p>
            <a:pPr lvl="0"/>
            <a:r>
              <a:rPr lang="en-US" sz="2800" dirty="0"/>
              <a:t>The figure of Jesus also attracted followers.  </a:t>
            </a:r>
          </a:p>
        </p:txBody>
      </p:sp>
    </p:spTree>
    <p:extLst>
      <p:ext uri="{BB962C8B-B14F-4D97-AF65-F5344CB8AC3E}">
        <p14:creationId xmlns:p14="http://schemas.microsoft.com/office/powerpoint/2010/main" val="2544172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357D-0924-9242-B863-FBAEE4EC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Appeal of Christianity,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D700B-464B-F340-8D73-6819A0865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800" dirty="0"/>
              <a:t>Jesus was not a hero from myth.  He actually </a:t>
            </a:r>
            <a:r>
              <a:rPr lang="en-US" sz="2800" b="1" u="sng" dirty="0"/>
              <a:t>lived</a:t>
            </a:r>
            <a:r>
              <a:rPr lang="en-US" sz="2800" dirty="0"/>
              <a:t> among people of the empire.</a:t>
            </a:r>
          </a:p>
          <a:p>
            <a:pPr lvl="0"/>
            <a:r>
              <a:rPr lang="en-US" sz="2800" dirty="0"/>
              <a:t>The </a:t>
            </a:r>
            <a:r>
              <a:rPr lang="en-US" sz="2800" b="1" u="sng" dirty="0"/>
              <a:t>Gospels</a:t>
            </a:r>
            <a:r>
              <a:rPr lang="en-US" sz="2800" dirty="0"/>
              <a:t> helped </a:t>
            </a:r>
            <a:r>
              <a:rPr lang="en-US" sz="2800" b="1" u="sng" dirty="0"/>
              <a:t>spread</a:t>
            </a:r>
            <a:r>
              <a:rPr lang="en-US" sz="2800" dirty="0"/>
              <a:t> Jesus’ teachings, and they were written in a simple style that was easy to grasp and that ordinary people used. </a:t>
            </a:r>
          </a:p>
          <a:p>
            <a:pPr lvl="0"/>
            <a:r>
              <a:rPr lang="en-US" sz="2800" dirty="0"/>
              <a:t>As the Christian religion gained more followers, emperor after emperor tried to </a:t>
            </a:r>
            <a:r>
              <a:rPr lang="en-US" sz="2800" b="1" u="sng" dirty="0"/>
              <a:t>halt</a:t>
            </a:r>
            <a:r>
              <a:rPr lang="en-US" sz="2800" dirty="0"/>
              <a:t> its </a:t>
            </a:r>
            <a:r>
              <a:rPr lang="en-US" sz="2800" b="1" u="sng" dirty="0"/>
              <a:t>spread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The emperors, Domitian, Marcus Aurelius, Decius, and Valerian took severe actions against Christians.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1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D107-150C-9C41-856F-A79A3122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Appeal of Christianity,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B2087-2344-2446-93A8-20EFC20B0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600" dirty="0"/>
              <a:t>Diocletian was determined to </a:t>
            </a:r>
            <a:r>
              <a:rPr lang="en-US" sz="2600" b="1" u="sng" dirty="0"/>
              <a:t>get rid</a:t>
            </a:r>
            <a:r>
              <a:rPr lang="en-US" sz="2600" dirty="0"/>
              <a:t> of the new religion but could not stop its growth.  </a:t>
            </a:r>
          </a:p>
          <a:p>
            <a:pPr lvl="1"/>
            <a:r>
              <a:rPr lang="en-US" sz="2600" dirty="0"/>
              <a:t>He </a:t>
            </a:r>
            <a:r>
              <a:rPr lang="en-US" sz="2600" b="1" u="sng" dirty="0"/>
              <a:t>outlawed</a:t>
            </a:r>
            <a:r>
              <a:rPr lang="en-US" sz="2600" dirty="0"/>
              <a:t> Christian services, </a:t>
            </a:r>
            <a:r>
              <a:rPr lang="en-US" sz="2600" b="1" u="sng" dirty="0"/>
              <a:t>imprisoned</a:t>
            </a:r>
            <a:r>
              <a:rPr lang="en-US" sz="2600" dirty="0"/>
              <a:t> Christian priests, and put many believers to </a:t>
            </a:r>
            <a:r>
              <a:rPr lang="en-US" sz="2600" b="1" u="sng" dirty="0"/>
              <a:t>death</a:t>
            </a:r>
            <a:r>
              <a:rPr lang="en-US" sz="2600" dirty="0"/>
              <a:t>. (</a:t>
            </a:r>
            <a:r>
              <a:rPr lang="en-US" sz="2600" b="1" dirty="0"/>
              <a:t>He still didn’t accomplish his goal</a:t>
            </a:r>
            <a:r>
              <a:rPr lang="en-US" sz="2600" dirty="0"/>
              <a:t>.)</a:t>
            </a:r>
          </a:p>
          <a:p>
            <a:pPr lvl="0"/>
            <a:r>
              <a:rPr lang="en-US" sz="2600" dirty="0"/>
              <a:t>Many Romans admired Christians and saw them as </a:t>
            </a:r>
            <a:r>
              <a:rPr lang="en-US" sz="2600" b="1" u="sng" dirty="0"/>
              <a:t>martyrs</a:t>
            </a:r>
            <a:r>
              <a:rPr lang="en-US" sz="2600" dirty="0"/>
              <a:t> and </a:t>
            </a:r>
            <a:r>
              <a:rPr lang="en-US" sz="2600" b="1" u="sng" dirty="0"/>
              <a:t>heroes</a:t>
            </a:r>
            <a:r>
              <a:rPr lang="en-US" sz="2600" dirty="0"/>
              <a:t>.  </a:t>
            </a:r>
          </a:p>
          <a:p>
            <a:pPr lvl="1"/>
            <a:r>
              <a:rPr lang="en-US" sz="2600" dirty="0"/>
              <a:t>A martyr is someone who dies for a cause.</a:t>
            </a:r>
          </a:p>
          <a:p>
            <a:pPr lvl="0"/>
            <a:r>
              <a:rPr lang="en-US" sz="2600" dirty="0"/>
              <a:t>By the A.D. 300s, about </a:t>
            </a:r>
            <a:r>
              <a:rPr lang="en-US" sz="2600" b="1" u="sng" dirty="0"/>
              <a:t>one</a:t>
            </a:r>
            <a:r>
              <a:rPr lang="en-US" sz="2600" dirty="0"/>
              <a:t> in every </a:t>
            </a:r>
            <a:r>
              <a:rPr lang="en-US" sz="2600" b="1" u="sng" dirty="0"/>
              <a:t>ten</a:t>
            </a:r>
            <a:r>
              <a:rPr lang="en-US" sz="2600" dirty="0"/>
              <a:t> Romans had </a:t>
            </a:r>
            <a:r>
              <a:rPr lang="en-US" sz="2600" b="1" u="sng" dirty="0"/>
              <a:t>accepted</a:t>
            </a:r>
            <a:r>
              <a:rPr lang="en-US" sz="2600" dirty="0"/>
              <a:t> the Christian faith.</a:t>
            </a:r>
          </a:p>
        </p:txBody>
      </p:sp>
    </p:spTree>
    <p:extLst>
      <p:ext uri="{BB962C8B-B14F-4D97-AF65-F5344CB8AC3E}">
        <p14:creationId xmlns:p14="http://schemas.microsoft.com/office/powerpoint/2010/main" val="275620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BBD7-E1A9-134C-8916-98ED42B9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1FDD-5F7A-3C44-97AC-CB73367BA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645921"/>
            <a:ext cx="7480941" cy="4561049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Jesus</a:t>
            </a:r>
            <a:r>
              <a:rPr lang="en-US" sz="2800" dirty="0"/>
              <a:t>:  founder of Christianity; believed by Christians to be the Messiah  </a:t>
            </a:r>
          </a:p>
          <a:p>
            <a:r>
              <a:rPr lang="en-US" sz="2800" b="1" u="sng" dirty="0"/>
              <a:t>Messiah</a:t>
            </a:r>
            <a:r>
              <a:rPr lang="en-US" sz="2800" dirty="0"/>
              <a:t>:  a savior in Judaism and Christianity</a:t>
            </a:r>
          </a:p>
          <a:p>
            <a:r>
              <a:rPr lang="en-US" sz="2800" b="1" u="sng" dirty="0"/>
              <a:t>Disciple</a:t>
            </a:r>
            <a:r>
              <a:rPr lang="en-US" sz="2800" dirty="0"/>
              <a:t>: a follower of a person or belief </a:t>
            </a:r>
          </a:p>
          <a:p>
            <a:r>
              <a:rPr lang="en-US" sz="2800" b="1" u="sng" dirty="0"/>
              <a:t>Epistle</a:t>
            </a:r>
            <a:r>
              <a:rPr lang="en-US" sz="2800" dirty="0"/>
              <a:t>:  in the Christian Bible, letters written by disciples </a:t>
            </a:r>
          </a:p>
          <a:p>
            <a:r>
              <a:rPr lang="en-US" sz="2800" b="1" u="sng" dirty="0"/>
              <a:t>Martyr</a:t>
            </a:r>
            <a:r>
              <a:rPr lang="en-US" sz="2800" dirty="0"/>
              <a:t>: a person who dies for a cause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DDC2D-B0E9-0E4D-BA9A-D8CD3E3B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72" y="3423462"/>
            <a:ext cx="3413671" cy="19116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9891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46BA-A63F-A14D-980F-153990C0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Rise of Christianity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0614-4D80-434C-9F1D-E118E356B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0"/>
            <a:ext cx="10058400" cy="4282440"/>
          </a:xfrm>
        </p:spPr>
        <p:txBody>
          <a:bodyPr anchor="ctr">
            <a:normAutofit lnSpcReduction="10000"/>
          </a:bodyPr>
          <a:lstStyle/>
          <a:p>
            <a:pPr lvl="0" algn="ctr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Jesus founded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Christianity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 algn="ctr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beginning, its followers were mainly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slaves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Christianity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was one of many religions in the vast Roman Empire.</a:t>
            </a:r>
          </a:p>
          <a:p>
            <a:pPr lvl="0">
              <a:lnSpc>
                <a:spcPct val="9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empire included many lands with different </a:t>
            </a: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languages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customs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religions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pPr lvl="0">
              <a:lnSpc>
                <a:spcPct val="9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Romans were </a:t>
            </a: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tolerant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people in these lands and allowed them to </a:t>
            </a: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their own </a:t>
            </a: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religions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conquered people had to </a:t>
            </a: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loyalty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Roman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gods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to the </a:t>
            </a: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emperor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8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470864-6151-FD47-8458-2E086FB5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0" y="140804"/>
            <a:ext cx="2456894" cy="2884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6931C1-F2A8-0544-8BDB-18BC6435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609600"/>
            <a:ext cx="9903641" cy="17886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Unrest in Judaea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8F6FC-2A8E-D447-8901-25D344258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273300"/>
            <a:ext cx="9730819" cy="37211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Romans conquered the Jewish homeland of Judaea in 63 B.C.  At first, they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respected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Jews’ right to worship their God, but many Jews resented foreign rule.  </a:t>
            </a:r>
          </a:p>
          <a:p>
            <a:pPr lvl="0"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believed that a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messiah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or savior, would come to bring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justice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freedom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land.  </a:t>
            </a:r>
          </a:p>
          <a:p>
            <a:pPr lvl="0"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opposition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Roman rule grew, the Romans struck back with harsh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punishment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37 B.C., the Roman senate appointed a new ruler named Herod.  It was during Herod’s reign that Jesus was born in the town of Bethlehem. 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5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2181-F485-694B-ABA2-AEBDB65A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Unrest in Judaea, cont.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13285-07CB-4D4B-A7D4-2CC64F4AF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10288588" cy="352298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Stories about Jesus’ teaching and life are in the </a:t>
            </a:r>
            <a:r>
              <a:rPr lang="en-US" sz="2400" b="1" u="sng" dirty="0"/>
              <a:t>New Testament</a:t>
            </a:r>
            <a:r>
              <a:rPr lang="en-US" sz="2400" dirty="0"/>
              <a:t> of the Christian Bible.</a:t>
            </a:r>
          </a:p>
          <a:p>
            <a:pPr lvl="0"/>
            <a:r>
              <a:rPr lang="en-US" sz="2400" dirty="0"/>
              <a:t>After Jesus died, his </a:t>
            </a:r>
            <a:r>
              <a:rPr lang="en-US" sz="2400" b="1" u="sng" dirty="0"/>
              <a:t>disciples</a:t>
            </a:r>
            <a:r>
              <a:rPr lang="en-US" sz="2400" dirty="0"/>
              <a:t>, or followers, told stories about his life and teachings.  </a:t>
            </a:r>
          </a:p>
          <a:p>
            <a:pPr lvl="0"/>
            <a:r>
              <a:rPr lang="en-US" sz="2400" dirty="0"/>
              <a:t>Between 40 and 70 years after Jesus’ death, people came to believe that </a:t>
            </a:r>
            <a:r>
              <a:rPr lang="en-US" sz="2400"/>
              <a:t>4 disciples </a:t>
            </a:r>
            <a:r>
              <a:rPr lang="en-US" sz="2400" dirty="0"/>
              <a:t>– </a:t>
            </a:r>
            <a:r>
              <a:rPr lang="en-US" sz="2400" b="1" u="sng" dirty="0"/>
              <a:t>Matthew</a:t>
            </a:r>
            <a:r>
              <a:rPr lang="en-US" sz="2400" dirty="0"/>
              <a:t>, </a:t>
            </a:r>
            <a:r>
              <a:rPr lang="en-US" sz="2400" b="1" u="sng" dirty="0"/>
              <a:t>Mark</a:t>
            </a:r>
            <a:r>
              <a:rPr lang="en-US" sz="2400" dirty="0"/>
              <a:t>, </a:t>
            </a:r>
            <a:r>
              <a:rPr lang="en-US" sz="2400" b="1" u="sng" dirty="0"/>
              <a:t>Luke</a:t>
            </a:r>
            <a:r>
              <a:rPr lang="en-US" sz="2400" dirty="0"/>
              <a:t>, and </a:t>
            </a:r>
            <a:r>
              <a:rPr lang="en-US" sz="2400" b="1" u="sng" dirty="0"/>
              <a:t>John</a:t>
            </a:r>
            <a:r>
              <a:rPr lang="en-US" sz="2400" dirty="0"/>
              <a:t> – had each </a:t>
            </a:r>
            <a:r>
              <a:rPr lang="en-US" sz="2400" b="1" u="sng" dirty="0"/>
              <a:t>written</a:t>
            </a:r>
            <a:r>
              <a:rPr lang="en-US" sz="2400" dirty="0"/>
              <a:t> a </a:t>
            </a:r>
            <a:r>
              <a:rPr lang="en-US" sz="2400" b="1" u="sng" dirty="0"/>
              <a:t>story</a:t>
            </a:r>
            <a:r>
              <a:rPr lang="en-US" sz="2400" dirty="0"/>
              <a:t> about his </a:t>
            </a:r>
            <a:r>
              <a:rPr lang="en-US" sz="2400" b="1" u="sng" dirty="0"/>
              <a:t>life</a:t>
            </a:r>
            <a:r>
              <a:rPr lang="en-US" sz="2400" dirty="0"/>
              <a:t>.  Their writings were called the </a:t>
            </a:r>
            <a:r>
              <a:rPr lang="en-US" sz="2400" b="1" u="sng" dirty="0"/>
              <a:t>Gospels</a:t>
            </a:r>
            <a:r>
              <a:rPr lang="en-US" sz="2400" dirty="0"/>
              <a:t>.   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43CD1-8A1A-9643-873F-564C5D4DD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0" y="765117"/>
            <a:ext cx="40894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5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4B8E-87FA-5F44-8431-47EED083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Christian Beliefs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DDC15-6380-434D-8805-5351AFFAA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161"/>
            <a:ext cx="10617618" cy="3707967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600" dirty="0"/>
              <a:t>According to the New Testament, Jesus grew up in </a:t>
            </a:r>
            <a:r>
              <a:rPr lang="en-US" sz="2600" b="1" u="sng" dirty="0"/>
              <a:t>Nazareth</a:t>
            </a:r>
            <a:r>
              <a:rPr lang="en-US" sz="2600" dirty="0"/>
              <a:t> and began teaching at about age </a:t>
            </a:r>
            <a:r>
              <a:rPr lang="en-US" sz="2600" b="1" u="sng" dirty="0"/>
              <a:t>30</a:t>
            </a:r>
            <a:r>
              <a:rPr lang="en-US" sz="2600" dirty="0"/>
              <a:t>.</a:t>
            </a:r>
          </a:p>
          <a:p>
            <a:pPr lvl="0">
              <a:lnSpc>
                <a:spcPct val="90000"/>
              </a:lnSpc>
            </a:pPr>
            <a:r>
              <a:rPr lang="en-US" sz="2600" dirty="0"/>
              <a:t>Much of what he taught was part of the Jewish tradition he learned as he was growing up.  </a:t>
            </a:r>
          </a:p>
          <a:p>
            <a:pPr lvl="0">
              <a:lnSpc>
                <a:spcPct val="90000"/>
              </a:lnSpc>
            </a:pPr>
            <a:r>
              <a:rPr lang="en-US" sz="2600" dirty="0"/>
              <a:t>Like Jewish teachers, Jesus preached that there was only </a:t>
            </a:r>
            <a:r>
              <a:rPr lang="en-US" sz="2600" b="1" u="sng" dirty="0"/>
              <a:t>one</a:t>
            </a:r>
            <a:r>
              <a:rPr lang="en-US" sz="2600" dirty="0"/>
              <a:t> true </a:t>
            </a:r>
            <a:r>
              <a:rPr lang="en-US" sz="2600" b="1" u="sng" dirty="0"/>
              <a:t>God</a:t>
            </a:r>
            <a:r>
              <a:rPr lang="en-US" sz="2600" dirty="0"/>
              <a:t>, and his teachings became known as </a:t>
            </a:r>
            <a:r>
              <a:rPr lang="en-US" sz="2600" b="1" u="sng" dirty="0"/>
              <a:t>Christianity</a:t>
            </a:r>
            <a:r>
              <a:rPr lang="en-US" sz="2600" dirty="0"/>
              <a:t>.</a:t>
            </a:r>
          </a:p>
          <a:p>
            <a:pPr lvl="0">
              <a:lnSpc>
                <a:spcPct val="90000"/>
              </a:lnSpc>
            </a:pPr>
            <a:r>
              <a:rPr lang="en-US" sz="2600" dirty="0"/>
              <a:t>According to the Gospels, Jesus taught that God was </a:t>
            </a:r>
            <a:r>
              <a:rPr lang="en-US" sz="2600" b="1" u="sng" dirty="0"/>
              <a:t>loving</a:t>
            </a:r>
            <a:r>
              <a:rPr lang="en-US" sz="2600" dirty="0"/>
              <a:t> and </a:t>
            </a:r>
            <a:r>
              <a:rPr lang="en-US" sz="2600" b="1" u="sng" dirty="0"/>
              <a:t>forgiving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531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FD34-EBDF-1346-9380-6DE1E59D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Christian Beliefs,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17F48-F7C3-6044-A841-CEECA0EF0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 sz="2800" dirty="0"/>
              <a:t>He said that people must </a:t>
            </a:r>
            <a:r>
              <a:rPr lang="en-US" sz="2800" b="1" u="sng" dirty="0"/>
              <a:t>love</a:t>
            </a:r>
            <a:r>
              <a:rPr lang="en-US" sz="2800" dirty="0"/>
              <a:t> </a:t>
            </a:r>
            <a:r>
              <a:rPr lang="en-US" sz="2800" b="1" u="sng" dirty="0"/>
              <a:t>God</a:t>
            </a:r>
            <a:r>
              <a:rPr lang="en-US" sz="2800" dirty="0"/>
              <a:t> with </a:t>
            </a:r>
            <a:r>
              <a:rPr lang="en-US" sz="2800" b="1" u="sng" dirty="0"/>
              <a:t>all</a:t>
            </a:r>
            <a:r>
              <a:rPr lang="en-US" sz="2800" dirty="0"/>
              <a:t> their </a:t>
            </a:r>
            <a:r>
              <a:rPr lang="en-US" sz="2800" b="1" u="sng" dirty="0"/>
              <a:t>hearts</a:t>
            </a:r>
            <a:r>
              <a:rPr lang="en-US" sz="2800" dirty="0"/>
              <a:t>.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He taught that people had a responsibility to </a:t>
            </a:r>
            <a:r>
              <a:rPr lang="en-US" sz="2800" b="1" u="sng" dirty="0"/>
              <a:t>love</a:t>
            </a:r>
            <a:r>
              <a:rPr lang="en-US" sz="2800" dirty="0"/>
              <a:t> their </a:t>
            </a:r>
            <a:r>
              <a:rPr lang="en-US" sz="2800" b="1" u="sng" dirty="0"/>
              <a:t>neighbors</a:t>
            </a:r>
            <a:r>
              <a:rPr lang="en-US" sz="2800" dirty="0"/>
              <a:t> as they loved themselves.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Jesus promised that people who followed his teachings would have </a:t>
            </a:r>
            <a:r>
              <a:rPr lang="en-US" sz="2800" b="1" u="sng" dirty="0"/>
              <a:t>everlasting</a:t>
            </a:r>
            <a:r>
              <a:rPr lang="en-US" sz="2800" dirty="0"/>
              <a:t> </a:t>
            </a:r>
            <a:r>
              <a:rPr lang="en-US" sz="2800" b="1" u="sng" dirty="0"/>
              <a:t>life</a:t>
            </a:r>
            <a:r>
              <a:rPr lang="en-US" sz="2800" dirty="0"/>
              <a:t>.  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His followers believed that Jesus was their </a:t>
            </a:r>
            <a:r>
              <a:rPr lang="en-US" sz="2800" b="1" u="sng" dirty="0"/>
              <a:t>messiah</a:t>
            </a:r>
            <a:r>
              <a:rPr lang="en-US" sz="2800" dirty="0"/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1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8763-D0E6-714A-AD4A-1171FA37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b="1"/>
              <a:t>Fears About Christianity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0F16-0E36-9544-A2F4-4143DFDD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879600"/>
            <a:ext cx="9964420" cy="4086111"/>
          </a:xfrm>
        </p:spPr>
        <p:txBody>
          <a:bodyPr>
            <a:noAutofit/>
          </a:bodyPr>
          <a:lstStyle/>
          <a:p>
            <a:pPr lvl="0"/>
            <a:r>
              <a:rPr lang="en-US" sz="2600" dirty="0"/>
              <a:t>Jesus’ teachings </a:t>
            </a:r>
            <a:r>
              <a:rPr lang="en-US" sz="2600" b="1" u="sng" dirty="0"/>
              <a:t>alarmed</a:t>
            </a:r>
            <a:r>
              <a:rPr lang="en-US" sz="2600" dirty="0"/>
              <a:t> many people.  Some people complained to the Romans that Jesus was teaching that </a:t>
            </a:r>
            <a:r>
              <a:rPr lang="en-US" sz="2600" b="1" u="sng" dirty="0"/>
              <a:t>God</a:t>
            </a:r>
            <a:r>
              <a:rPr lang="en-US" sz="2600" dirty="0"/>
              <a:t> was </a:t>
            </a:r>
            <a:r>
              <a:rPr lang="en-US" sz="2600" b="1" u="sng" dirty="0"/>
              <a:t>greater</a:t>
            </a:r>
            <a:r>
              <a:rPr lang="en-US" sz="2600" dirty="0"/>
              <a:t> than the </a:t>
            </a:r>
            <a:r>
              <a:rPr lang="en-US" sz="2600" b="1" u="sng" dirty="0"/>
              <a:t>emperor</a:t>
            </a:r>
            <a:r>
              <a:rPr lang="en-US" sz="2600" dirty="0"/>
              <a:t>.  </a:t>
            </a:r>
          </a:p>
          <a:p>
            <a:pPr lvl="0"/>
            <a:r>
              <a:rPr lang="en-US" sz="2600" dirty="0"/>
              <a:t>The Romans feared that Jesus would lead an </a:t>
            </a:r>
            <a:r>
              <a:rPr lang="en-US" sz="2600" b="1" u="sng" dirty="0"/>
              <a:t>armed revolt</a:t>
            </a:r>
            <a:r>
              <a:rPr lang="en-US" sz="2600" dirty="0"/>
              <a:t> and eventually decided to have Jesus put to </a:t>
            </a:r>
            <a:r>
              <a:rPr lang="en-US" sz="2600" b="1" u="sng" dirty="0"/>
              <a:t>death</a:t>
            </a:r>
            <a:r>
              <a:rPr lang="en-US" sz="2600" dirty="0"/>
              <a:t> by being </a:t>
            </a:r>
            <a:r>
              <a:rPr lang="en-US" sz="2600" b="1" u="sng" dirty="0"/>
              <a:t>crucified</a:t>
            </a:r>
            <a:r>
              <a:rPr lang="en-US" sz="2600" dirty="0"/>
              <a:t>, or put to death by being nailed to a large wooden cross. </a:t>
            </a:r>
          </a:p>
          <a:p>
            <a:pPr lvl="0"/>
            <a:r>
              <a:rPr lang="en-US" sz="2600" dirty="0"/>
              <a:t>The Gospels state that Jesus </a:t>
            </a:r>
            <a:r>
              <a:rPr lang="en-US" sz="2600" b="1" u="sng" dirty="0"/>
              <a:t>rose</a:t>
            </a:r>
            <a:r>
              <a:rPr lang="en-US" sz="2600" dirty="0"/>
              <a:t> from the </a:t>
            </a:r>
            <a:r>
              <a:rPr lang="en-US" sz="2600" b="1" u="sng" dirty="0"/>
              <a:t>dead</a:t>
            </a:r>
            <a:r>
              <a:rPr lang="en-US" sz="2600" dirty="0"/>
              <a:t> and instructed his </a:t>
            </a:r>
            <a:r>
              <a:rPr lang="en-US" sz="2600" b="1" u="sng" dirty="0"/>
              <a:t>disciples</a:t>
            </a:r>
            <a:r>
              <a:rPr lang="en-US" sz="2600" dirty="0"/>
              <a:t> to </a:t>
            </a:r>
            <a:r>
              <a:rPr lang="en-US" sz="2600" b="1" u="sng" dirty="0"/>
              <a:t>spread</a:t>
            </a:r>
            <a:r>
              <a:rPr lang="en-US" sz="2600" dirty="0"/>
              <a:t> his </a:t>
            </a:r>
            <a:r>
              <a:rPr lang="en-US" sz="2600" b="1" u="sng" dirty="0"/>
              <a:t>teachings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43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39DA-FBD9-524E-AEA7-B9B1400D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Christianity Spreads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CBCA4-132C-7149-B2BB-948D30104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27301"/>
            <a:ext cx="5955069" cy="367967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The Greek word for </a:t>
            </a:r>
            <a:r>
              <a:rPr lang="en-US" sz="2400" i="1" dirty="0"/>
              <a:t>messiah</a:t>
            </a:r>
            <a:r>
              <a:rPr lang="en-US" sz="2400" dirty="0"/>
              <a:t> was </a:t>
            </a:r>
            <a:r>
              <a:rPr lang="en-US" sz="2400" b="1" u="sng" dirty="0"/>
              <a:t>Christos</a:t>
            </a:r>
            <a:r>
              <a:rPr lang="en-US" sz="2400" dirty="0"/>
              <a:t>.  Many educated people of Jesus’ time spoke Greek.</a:t>
            </a:r>
          </a:p>
          <a:p>
            <a:pPr lvl="0"/>
            <a:r>
              <a:rPr lang="en-US" sz="2400" dirty="0"/>
              <a:t>As the people accepted the teachings of Jesus, they began calling him </a:t>
            </a:r>
            <a:r>
              <a:rPr lang="en-US" sz="2400" b="1" u="sng" dirty="0"/>
              <a:t>Christ</a:t>
            </a:r>
            <a:r>
              <a:rPr lang="en-US" sz="2400" dirty="0"/>
              <a:t> and his followers </a:t>
            </a:r>
            <a:r>
              <a:rPr lang="en-US" sz="2400" b="1" u="sng" dirty="0"/>
              <a:t>Christians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After Jesus’ death, Christians spread the religion from </a:t>
            </a:r>
            <a:r>
              <a:rPr lang="en-US" sz="2400" b="1" u="sng" dirty="0"/>
              <a:t>Jerusalem</a:t>
            </a:r>
            <a:r>
              <a:rPr lang="en-US" sz="2400" dirty="0"/>
              <a:t> across the </a:t>
            </a:r>
            <a:r>
              <a:rPr lang="en-US" sz="2400" b="1" u="sng" dirty="0"/>
              <a:t>empire</a:t>
            </a:r>
            <a:r>
              <a:rPr lang="en-US" sz="2400" dirty="0"/>
              <a:t> and to </a:t>
            </a:r>
            <a:r>
              <a:rPr lang="en-US" sz="2400" b="1" u="sng" dirty="0"/>
              <a:t>Rome</a:t>
            </a:r>
            <a:r>
              <a:rPr lang="en-US" sz="2400" dirty="0"/>
              <a:t>.  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0E57D-345D-9E47-9F3F-5205D0917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528" y="3407988"/>
            <a:ext cx="4462015" cy="24962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8081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{DA435A22-E15B-2F41-AFB7-8C13C4790E39}tf10001062</Template>
  <TotalTime>598</TotalTime>
  <Words>1181</Words>
  <Application>Microsoft Macintosh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Christianity and the Roman Empire </vt:lpstr>
      <vt:lpstr>Vocabulary</vt:lpstr>
      <vt:lpstr>The Rise of Christianity</vt:lpstr>
      <vt:lpstr>Unrest in Judaea</vt:lpstr>
      <vt:lpstr>Unrest in Judaea, cont.</vt:lpstr>
      <vt:lpstr>Christian Beliefs</vt:lpstr>
      <vt:lpstr>Christian Beliefs, cont.</vt:lpstr>
      <vt:lpstr>Fears About Christianity </vt:lpstr>
      <vt:lpstr>Christianity Spreads</vt:lpstr>
      <vt:lpstr>The Letters of Paul </vt:lpstr>
      <vt:lpstr>Ways of Worship </vt:lpstr>
      <vt:lpstr>Ways of Worship, cont.</vt:lpstr>
      <vt:lpstr>Rome Reacts </vt:lpstr>
      <vt:lpstr>Rome Burns</vt:lpstr>
      <vt:lpstr>Treatment of Christians </vt:lpstr>
      <vt:lpstr>The Appeal of Christianity </vt:lpstr>
      <vt:lpstr>The Appeal of Christianity, cont.</vt:lpstr>
      <vt:lpstr>The Appeal of Christianity, cont.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Coleman, DeShenia</dc:creator>
  <cp:lastModifiedBy>Coleman, DeShenia</cp:lastModifiedBy>
  <cp:revision>17</cp:revision>
  <dcterms:created xsi:type="dcterms:W3CDTF">2019-03-21T15:09:36Z</dcterms:created>
  <dcterms:modified xsi:type="dcterms:W3CDTF">2019-03-25T19:19:00Z</dcterms:modified>
</cp:coreProperties>
</file>