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41"/>
    <p:restoredTop sz="94716"/>
  </p:normalViewPr>
  <p:slideViewPr>
    <p:cSldViewPr snapToGrid="0" snapToObjects="1">
      <p:cViewPr varScale="1">
        <p:scale>
          <a:sx n="129" d="100"/>
          <a:sy n="129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F8F8-E730-BB4A-A4DE-CFCD76826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6" y="1257498"/>
            <a:ext cx="8361229" cy="2098226"/>
          </a:xfrm>
        </p:spPr>
        <p:txBody>
          <a:bodyPr/>
          <a:lstStyle/>
          <a:p>
            <a:r>
              <a:rPr lang="en-US" sz="4800" u="sng" dirty="0"/>
              <a:t>Chapter 9</a:t>
            </a:r>
            <a:r>
              <a:rPr lang="en-US" sz="4800" dirty="0"/>
              <a:t>: the glory of ancient </a:t>
            </a:r>
            <a:r>
              <a:rPr lang="en-US" sz="4800" dirty="0" err="1"/>
              <a:t>rome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6331B-8646-DD4E-89DE-6CEC9B8D6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3" y="3986259"/>
            <a:ext cx="6831673" cy="1086237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Section 1: Roman Daily Life</a:t>
            </a:r>
          </a:p>
        </p:txBody>
      </p:sp>
    </p:spTree>
    <p:extLst>
      <p:ext uri="{BB962C8B-B14F-4D97-AF65-F5344CB8AC3E}">
        <p14:creationId xmlns:p14="http://schemas.microsoft.com/office/powerpoint/2010/main" val="263926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37B1C-4B94-FA4E-AF70-DE1476CB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05" y="554920"/>
            <a:ext cx="9601200" cy="1485900"/>
          </a:xfrm>
        </p:spPr>
        <p:txBody>
          <a:bodyPr/>
          <a:lstStyle/>
          <a:p>
            <a:r>
              <a:rPr lang="en-US" b="1" u="sng" dirty="0"/>
              <a:t>Bread and Circuses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5130-40E1-744D-954D-994E24D1A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92" y="2040820"/>
            <a:ext cx="6942944" cy="449704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000" dirty="0"/>
              <a:t>The poor of Rome needed </a:t>
            </a:r>
            <a:r>
              <a:rPr lang="en-US" sz="3000" b="1" u="sng" dirty="0">
                <a:solidFill>
                  <a:srgbClr val="FF0000"/>
                </a:solidFill>
              </a:rPr>
              <a:t>wheat</a:t>
            </a:r>
            <a:r>
              <a:rPr lang="en-US" sz="3000" dirty="0"/>
              <a:t> to </a:t>
            </a:r>
            <a:r>
              <a:rPr lang="en-US" sz="3000" b="1" u="sng" dirty="0">
                <a:solidFill>
                  <a:srgbClr val="FF0000"/>
                </a:solidFill>
              </a:rPr>
              <a:t>survive</a:t>
            </a:r>
            <a:r>
              <a:rPr lang="en-US" sz="3000" dirty="0"/>
              <a:t>. When wheat harvests were bad or when grain shipments from overseas were late, the poor often </a:t>
            </a:r>
            <a:r>
              <a:rPr lang="en-US" sz="3000" b="1" u="sng" dirty="0">
                <a:solidFill>
                  <a:srgbClr val="FF0000"/>
                </a:solidFill>
              </a:rPr>
              <a:t>rioted</a:t>
            </a:r>
            <a:r>
              <a:rPr lang="en-US" sz="3000" dirty="0"/>
              <a:t>. </a:t>
            </a:r>
          </a:p>
          <a:p>
            <a:pPr lvl="1"/>
            <a:r>
              <a:rPr lang="en-US" sz="3000" i="0" dirty="0"/>
              <a:t>To prevent these riots, the emperors supplied </a:t>
            </a:r>
            <a:r>
              <a:rPr lang="en-US" sz="3000" b="1" i="0" u="sng" dirty="0">
                <a:solidFill>
                  <a:srgbClr val="FF0000"/>
                </a:solidFill>
              </a:rPr>
              <a:t>free grain</a:t>
            </a:r>
            <a:r>
              <a:rPr lang="en-US" sz="3000" i="0" dirty="0">
                <a:solidFill>
                  <a:srgbClr val="FF0000"/>
                </a:solidFill>
              </a:rPr>
              <a:t> </a:t>
            </a:r>
            <a:r>
              <a:rPr lang="en-US" sz="3000" i="0" dirty="0"/>
              <a:t>and provided </a:t>
            </a:r>
            <a:r>
              <a:rPr lang="en-US" sz="3000" b="1" i="0" u="sng" dirty="0">
                <a:solidFill>
                  <a:srgbClr val="FF0000"/>
                </a:solidFill>
              </a:rPr>
              <a:t>spectacular shows</a:t>
            </a:r>
            <a:r>
              <a:rPr lang="en-US" sz="3000" i="0" dirty="0"/>
              <a:t>. These were held in the </a:t>
            </a:r>
            <a:r>
              <a:rPr lang="en-US" sz="3000" b="1" i="0" u="sng" dirty="0">
                <a:solidFill>
                  <a:srgbClr val="FF0000"/>
                </a:solidFill>
              </a:rPr>
              <a:t>Colosseum</a:t>
            </a:r>
            <a:r>
              <a:rPr lang="en-US" sz="3000" i="0" dirty="0"/>
              <a:t> or in arenas called </a:t>
            </a:r>
            <a:r>
              <a:rPr lang="en-US" sz="3000" b="1" i="0" u="sng" dirty="0">
                <a:solidFill>
                  <a:srgbClr val="FF0000"/>
                </a:solidFill>
              </a:rPr>
              <a:t>circuses</a:t>
            </a:r>
            <a:r>
              <a:rPr lang="en-US" sz="3000" i="0" dirty="0"/>
              <a:t>, so the shows came to be called circuses, too.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2DFD7-22DF-E84E-BF93-8D5D697E2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905" y="2250683"/>
            <a:ext cx="2863121" cy="27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144A-1ECF-3D44-8051-D0BCDC6F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469" y="550888"/>
            <a:ext cx="9601200" cy="1485900"/>
          </a:xfrm>
        </p:spPr>
        <p:txBody>
          <a:bodyPr/>
          <a:lstStyle/>
          <a:p>
            <a:pPr algn="ctr"/>
            <a:r>
              <a:rPr lang="en-US" b="1" u="sng" dirty="0"/>
              <a:t>Bread and Circuses,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281FB-44F7-3341-B1EC-037E28F1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331" y="1768839"/>
            <a:ext cx="10822899" cy="47818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200" dirty="0"/>
              <a:t>The circuses could be </a:t>
            </a:r>
            <a:r>
              <a:rPr lang="en-US" sz="3200" b="1" u="sng" dirty="0">
                <a:solidFill>
                  <a:srgbClr val="FF0000"/>
                </a:solidFill>
              </a:rPr>
              <a:t>violent</a:t>
            </a:r>
            <a:r>
              <a:rPr lang="en-US" sz="3200" dirty="0"/>
              <a:t>. Romans, rich and poor, </a:t>
            </a:r>
            <a:r>
              <a:rPr lang="en-US" sz="3200" b="1" u="sng" dirty="0">
                <a:solidFill>
                  <a:srgbClr val="FF0000"/>
                </a:solidFill>
              </a:rPr>
              <a:t>packed the arenas</a:t>
            </a:r>
            <a:r>
              <a:rPr lang="en-US" sz="3200" dirty="0"/>
              <a:t> to watch the events, which included animals fighting other animals, animals fighting humans, and humans fighting humans.</a:t>
            </a:r>
          </a:p>
          <a:p>
            <a:pPr lvl="0"/>
            <a:r>
              <a:rPr lang="en-US" sz="3200" dirty="0"/>
              <a:t>The highlights of the day were the fights between </a:t>
            </a:r>
            <a:r>
              <a:rPr lang="en-US" sz="3200" b="1" u="sng" dirty="0">
                <a:solidFill>
                  <a:srgbClr val="FF0000"/>
                </a:solidFill>
              </a:rPr>
              <a:t>gladiators</a:t>
            </a:r>
            <a:r>
              <a:rPr lang="en-US" sz="3200" dirty="0"/>
              <a:t>, people who fought to the death.</a:t>
            </a:r>
          </a:p>
          <a:p>
            <a:pPr lvl="1"/>
            <a:r>
              <a:rPr lang="en-US" sz="3200" i="0" dirty="0"/>
              <a:t>Most gladiators were </a:t>
            </a:r>
            <a:r>
              <a:rPr lang="en-US" sz="3200" b="1" i="0" u="sng" dirty="0">
                <a:solidFill>
                  <a:srgbClr val="FF0000"/>
                </a:solidFill>
              </a:rPr>
              <a:t>slaves</a:t>
            </a:r>
            <a:r>
              <a:rPr lang="en-US" sz="3200" i="0" dirty="0"/>
              <a:t> who had been captured in battle.</a:t>
            </a:r>
          </a:p>
          <a:p>
            <a:pPr lvl="1"/>
            <a:r>
              <a:rPr lang="en-US" sz="3200" i="0" dirty="0"/>
              <a:t>However, a few gladiators were </a:t>
            </a:r>
            <a:r>
              <a:rPr lang="en-US" sz="3200" b="1" i="0" u="sng" dirty="0">
                <a:solidFill>
                  <a:srgbClr val="FF0000"/>
                </a:solidFill>
              </a:rPr>
              <a:t>free men</a:t>
            </a:r>
            <a:r>
              <a:rPr lang="en-US" sz="3200" i="0" dirty="0">
                <a:solidFill>
                  <a:srgbClr val="FF0000"/>
                </a:solidFill>
              </a:rPr>
              <a:t> </a:t>
            </a:r>
            <a:r>
              <a:rPr lang="en-US" sz="3200" i="0" dirty="0"/>
              <a:t>(and </a:t>
            </a:r>
            <a:r>
              <a:rPr lang="en-US" sz="3200" b="1" i="0" u="sng" dirty="0">
                <a:solidFill>
                  <a:srgbClr val="FF0000"/>
                </a:solidFill>
              </a:rPr>
              <a:t>some women</a:t>
            </a:r>
            <a:r>
              <a:rPr lang="en-US" sz="3200" i="0" dirty="0"/>
              <a:t>) who enjoyed the </a:t>
            </a:r>
            <a:r>
              <a:rPr lang="en-US" sz="3200" b="1" i="0" u="sng" dirty="0">
                <a:solidFill>
                  <a:srgbClr val="FF0000"/>
                </a:solidFill>
              </a:rPr>
              <a:t>fame</a:t>
            </a:r>
            <a:r>
              <a:rPr lang="en-US" sz="3200" i="0" dirty="0"/>
              <a:t> and </a:t>
            </a:r>
            <a:r>
              <a:rPr lang="en-US" sz="3200" b="1" i="0" u="sng" dirty="0">
                <a:solidFill>
                  <a:srgbClr val="FF0000"/>
                </a:solidFill>
              </a:rPr>
              <a:t>fortune</a:t>
            </a:r>
            <a:r>
              <a:rPr lang="en-US" sz="3200" i="0" dirty="0"/>
              <a:t> they could gain from their success as gladiators.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80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3FAE0-EF34-C842-BDCA-A80E671A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76" y="0"/>
            <a:ext cx="10770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8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9EFC0-E559-3D47-AE47-4797AB0A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882229">
            <a:off x="825500" y="1166389"/>
            <a:ext cx="9601200" cy="1485900"/>
          </a:xfrm>
        </p:spPr>
        <p:txBody>
          <a:bodyPr/>
          <a:lstStyle/>
          <a:p>
            <a:r>
              <a:rPr lang="en-US" b="1" u="sng" dirty="0"/>
              <a:t>Roman Family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90A69-7219-D846-A79E-D570406EC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403" y="3936477"/>
            <a:ext cx="9601200" cy="3581400"/>
          </a:xfrm>
        </p:spPr>
        <p:txBody>
          <a:bodyPr>
            <a:normAutofit/>
          </a:bodyPr>
          <a:lstStyle/>
          <a:p>
            <a:r>
              <a:rPr lang="en-US" sz="3200" dirty="0"/>
              <a:t>Despite their taste for </a:t>
            </a:r>
            <a:r>
              <a:rPr lang="en-US" sz="3200" b="1" u="sng" dirty="0">
                <a:solidFill>
                  <a:srgbClr val="FF0000"/>
                </a:solidFill>
              </a:rPr>
              <a:t>brutal sports</a:t>
            </a:r>
            <a:r>
              <a:rPr lang="en-US" sz="3200" dirty="0"/>
              <a:t>, many Romans had a strong sense of </a:t>
            </a:r>
            <a:r>
              <a:rPr lang="en-US" sz="3200" b="1" u="sng" dirty="0">
                <a:solidFill>
                  <a:srgbClr val="FF0000"/>
                </a:solidFill>
              </a:rPr>
              <a:t>traditional values</a:t>
            </a:r>
            <a:r>
              <a:rPr lang="en-US" sz="3200" dirty="0"/>
              <a:t>. Most of all, they valued </a:t>
            </a:r>
            <a:r>
              <a:rPr lang="en-US" sz="3200" b="1" u="sng" dirty="0">
                <a:solidFill>
                  <a:srgbClr val="FF0000"/>
                </a:solidFill>
              </a:rPr>
              <a:t>family life</a:t>
            </a:r>
            <a:r>
              <a:rPr lang="en-US" sz="3200" dirty="0"/>
              <a:t>. Roman writings are filled with stories of happy families, dedication, and love.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19548-D04B-CC4A-9AC7-1F916296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120" y="473398"/>
            <a:ext cx="6604492" cy="29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6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91E3-CDB2-A045-B974-BC710173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634" y="678149"/>
            <a:ext cx="9601200" cy="1485900"/>
          </a:xfrm>
        </p:spPr>
        <p:txBody>
          <a:bodyPr/>
          <a:lstStyle/>
          <a:p>
            <a:r>
              <a:rPr lang="en-US" b="1" u="sng" dirty="0"/>
              <a:t>Support from the Government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49AFB-1A52-5343-8618-1BA229368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953063"/>
            <a:ext cx="11167672" cy="4459574"/>
          </a:xfrm>
        </p:spPr>
        <p:txBody>
          <a:bodyPr>
            <a:normAutofit/>
          </a:bodyPr>
          <a:lstStyle/>
          <a:p>
            <a:pPr lvl="1"/>
            <a:r>
              <a:rPr lang="en-US" sz="2700" i="0" dirty="0"/>
              <a:t>Under Julius Caesar, for example, fathers of three or more children received </a:t>
            </a:r>
            <a:r>
              <a:rPr lang="en-US" sz="2700" b="1" i="0" u="sng" dirty="0">
                <a:solidFill>
                  <a:srgbClr val="FF0000"/>
                </a:solidFill>
              </a:rPr>
              <a:t>land</a:t>
            </a:r>
            <a:r>
              <a:rPr lang="en-US" sz="2700" i="0" dirty="0"/>
              <a:t> from the government.</a:t>
            </a:r>
          </a:p>
          <a:p>
            <a:pPr lvl="1"/>
            <a:r>
              <a:rPr lang="en-US" sz="2700" i="0" dirty="0"/>
              <a:t>Freeborn mothers of three children and freed slaves who had four children were given certain </a:t>
            </a:r>
            <a:r>
              <a:rPr lang="en-US" sz="2700" b="1" i="0" u="sng" dirty="0">
                <a:solidFill>
                  <a:srgbClr val="FF0000"/>
                </a:solidFill>
              </a:rPr>
              <a:t>privileges</a:t>
            </a:r>
            <a:r>
              <a:rPr lang="en-US" sz="2700" i="0" dirty="0"/>
              <a:t>.</a:t>
            </a:r>
          </a:p>
          <a:p>
            <a:pPr lvl="0"/>
            <a:r>
              <a:rPr lang="en-US" sz="2700" dirty="0"/>
              <a:t>However, unmarried men and couples with no children </a:t>
            </a:r>
            <a:r>
              <a:rPr lang="en-US" sz="2700" b="1" u="sng" dirty="0">
                <a:solidFill>
                  <a:srgbClr val="FF0000"/>
                </a:solidFill>
              </a:rPr>
              <a:t>did not</a:t>
            </a:r>
            <a:r>
              <a:rPr lang="en-US" sz="2700" dirty="0">
                <a:solidFill>
                  <a:srgbClr val="FF0000"/>
                </a:solidFill>
              </a:rPr>
              <a:t> </a:t>
            </a:r>
            <a:r>
              <a:rPr lang="en-US" sz="2700" dirty="0"/>
              <a:t>receive financial </a:t>
            </a:r>
            <a:r>
              <a:rPr lang="en-US" sz="2700" b="1" u="sng" dirty="0">
                <a:solidFill>
                  <a:srgbClr val="FF0000"/>
                </a:solidFill>
              </a:rPr>
              <a:t>benefits</a:t>
            </a:r>
            <a:r>
              <a:rPr lang="en-US" sz="2700" dirty="0"/>
              <a:t> provided by </a:t>
            </a:r>
            <a:r>
              <a:rPr lang="en-US" sz="2700" b="1" u="sng" dirty="0">
                <a:solidFill>
                  <a:srgbClr val="FF0000"/>
                </a:solidFill>
              </a:rPr>
              <a:t>Roman law</a:t>
            </a:r>
            <a:r>
              <a:rPr lang="en-US" sz="2700" dirty="0"/>
              <a:t>. </a:t>
            </a:r>
          </a:p>
          <a:p>
            <a:pPr lvl="0"/>
            <a:r>
              <a:rPr lang="en-US" sz="2700" dirty="0"/>
              <a:t>These measures were designed to encourage the upper classes to </a:t>
            </a:r>
            <a:r>
              <a:rPr lang="en-US" sz="2700" b="1" u="sng" dirty="0">
                <a:solidFill>
                  <a:srgbClr val="FF0000"/>
                </a:solidFill>
              </a:rPr>
              <a:t>increase</a:t>
            </a:r>
            <a:r>
              <a:rPr lang="en-US" sz="2700" dirty="0"/>
              <a:t> the size of their </a:t>
            </a:r>
            <a:r>
              <a:rPr lang="en-US" sz="2700" b="1" u="sng" dirty="0">
                <a:solidFill>
                  <a:srgbClr val="FF0000"/>
                </a:solidFill>
              </a:rPr>
              <a:t>families</a:t>
            </a:r>
            <a:r>
              <a:rPr lang="en-US" sz="2700" dirty="0"/>
              <a:t> and to </a:t>
            </a:r>
            <a:r>
              <a:rPr lang="en-US" sz="2700" b="1" u="sng" dirty="0">
                <a:solidFill>
                  <a:srgbClr val="FF0000"/>
                </a:solidFill>
              </a:rPr>
              <a:t>continue</a:t>
            </a:r>
            <a:r>
              <a:rPr lang="en-US" sz="2700" dirty="0"/>
              <a:t> their </a:t>
            </a:r>
            <a:r>
              <a:rPr lang="en-US" sz="2700" b="1" u="sng" dirty="0">
                <a:solidFill>
                  <a:srgbClr val="FF0000"/>
                </a:solidFill>
              </a:rPr>
              <a:t>family names</a:t>
            </a:r>
            <a:r>
              <a:rPr lang="en-US" sz="2700" dirty="0"/>
              <a:t>.</a:t>
            </a:r>
          </a:p>
          <a:p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59A0A-A62B-4943-9EC0-E6664BEA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27423" cy="2770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D0039-DF77-B245-AD83-B66D239BC337}"/>
              </a:ext>
            </a:extLst>
          </p:cNvPr>
          <p:cNvSpPr txBox="1"/>
          <p:nvPr/>
        </p:nvSpPr>
        <p:spPr>
          <a:xfrm>
            <a:off x="4122294" y="1928412"/>
            <a:ext cx="7694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/>
              <a:t>The Roman government provided </a:t>
            </a:r>
            <a:r>
              <a:rPr lang="en-US" sz="2700" b="1" u="sng" dirty="0">
                <a:solidFill>
                  <a:srgbClr val="FF0000"/>
                </a:solidFill>
              </a:rPr>
              <a:t>family support</a:t>
            </a:r>
            <a:r>
              <a:rPr lang="en-US" sz="2700" dirty="0"/>
              <a:t>, usually to the </a:t>
            </a:r>
            <a:r>
              <a:rPr lang="en-US" sz="2700" b="1" u="sng" dirty="0">
                <a:solidFill>
                  <a:srgbClr val="FF0000"/>
                </a:solidFill>
              </a:rPr>
              <a:t>upper classes</a:t>
            </a:r>
            <a:r>
              <a:rPr lang="en-US" sz="2700" dirty="0"/>
              <a:t>, in various ways.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5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0691D-C401-3740-BF42-AD73A2EE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702" y="472191"/>
            <a:ext cx="6176776" cy="1485900"/>
          </a:xfrm>
        </p:spPr>
        <p:txBody>
          <a:bodyPr>
            <a:normAutofit/>
          </a:bodyPr>
          <a:lstStyle/>
          <a:p>
            <a:r>
              <a:rPr lang="en-US" b="1" u="sng" dirty="0"/>
              <a:t>The Roman Household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12EF8-0FC0-8C45-9BFC-25EA703AD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41" r="15309" b="2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D39C2-0C8D-854D-B14B-7283F35AC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1753850"/>
            <a:ext cx="6756396" cy="463196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The head of a Roman household was known as the </a:t>
            </a:r>
            <a:r>
              <a:rPr lang="en-US" sz="2800" b="1" i="1" u="sng" dirty="0">
                <a:solidFill>
                  <a:srgbClr val="FF0000"/>
                </a:solidFill>
              </a:rPr>
              <a:t>paterfamilias</a:t>
            </a:r>
            <a:r>
              <a:rPr lang="en-US" sz="2800" dirty="0"/>
              <a:t>. This Latin term means “</a:t>
            </a:r>
            <a:r>
              <a:rPr lang="en-US" sz="2800" b="1" u="sng" dirty="0">
                <a:solidFill>
                  <a:srgbClr val="FF0000"/>
                </a:solidFill>
              </a:rPr>
              <a:t>father of the family</a:t>
            </a:r>
            <a:r>
              <a:rPr lang="en-US" sz="2800" dirty="0"/>
              <a:t>.”</a:t>
            </a:r>
          </a:p>
          <a:p>
            <a:pPr lvl="1"/>
            <a:r>
              <a:rPr lang="en-US" sz="2800" i="0" dirty="0"/>
              <a:t>The family included everyone in the household below the rank of paterfamilias- women, children, and slaves. </a:t>
            </a:r>
          </a:p>
          <a:p>
            <a:pPr lvl="1"/>
            <a:r>
              <a:rPr lang="en-US" sz="2800" i="0" dirty="0"/>
              <a:t>The paterfamilias could be the </a:t>
            </a:r>
            <a:r>
              <a:rPr lang="en-US" sz="2800" b="1" i="0" u="sng" dirty="0">
                <a:solidFill>
                  <a:srgbClr val="FF0000"/>
                </a:solidFill>
              </a:rPr>
              <a:t>father</a:t>
            </a:r>
            <a:r>
              <a:rPr lang="en-US" sz="2800" i="0" dirty="0"/>
              <a:t>, </a:t>
            </a:r>
            <a:r>
              <a:rPr lang="en-US" sz="2800" b="1" i="0" u="sng" dirty="0">
                <a:solidFill>
                  <a:srgbClr val="FF0000"/>
                </a:solidFill>
              </a:rPr>
              <a:t>grandfather</a:t>
            </a:r>
            <a:r>
              <a:rPr lang="en-US" sz="2800" i="0" dirty="0"/>
              <a:t>, or </a:t>
            </a:r>
            <a:r>
              <a:rPr lang="en-US" sz="2800" b="1" i="0" u="sng" dirty="0">
                <a:solidFill>
                  <a:srgbClr val="FF0000"/>
                </a:solidFill>
              </a:rPr>
              <a:t>great-grandfather</a:t>
            </a:r>
            <a:r>
              <a:rPr lang="en-US" sz="2800" i="0" dirty="0"/>
              <a:t> of the household.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16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EAD4-A9CA-2746-8D7A-5607BBC0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83840">
            <a:off x="900804" y="1003857"/>
            <a:ext cx="4433453" cy="1485900"/>
          </a:xfrm>
        </p:spPr>
        <p:txBody>
          <a:bodyPr/>
          <a:lstStyle/>
          <a:p>
            <a:pPr algn="ctr"/>
            <a:r>
              <a:rPr lang="en-US" b="1" u="sng" dirty="0"/>
              <a:t>The Roman Household,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105-17B7-D94E-872C-269C3D2C7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846" y="3493614"/>
            <a:ext cx="11195154" cy="3581400"/>
          </a:xfrm>
        </p:spPr>
        <p:txBody>
          <a:bodyPr>
            <a:noAutofit/>
          </a:bodyPr>
          <a:lstStyle/>
          <a:p>
            <a:pPr lvl="0"/>
            <a:r>
              <a:rPr lang="en-US" sz="2800" b="1" u="sng" dirty="0">
                <a:solidFill>
                  <a:srgbClr val="FF0000"/>
                </a:solidFill>
              </a:rPr>
              <a:t>Three generations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of men, and their wives and children, often </a:t>
            </a:r>
            <a:r>
              <a:rPr lang="en-US" sz="2800" b="1" u="sng" dirty="0">
                <a:solidFill>
                  <a:srgbClr val="FF0000"/>
                </a:solidFill>
              </a:rPr>
              <a:t>lived</a:t>
            </a:r>
            <a:r>
              <a:rPr lang="en-US" sz="2800" b="1" u="sng" dirty="0"/>
              <a:t> </a:t>
            </a:r>
            <a:r>
              <a:rPr lang="en-US" sz="2800" b="1" u="sng" dirty="0">
                <a:solidFill>
                  <a:srgbClr val="FF0000"/>
                </a:solidFill>
              </a:rPr>
              <a:t>together</a:t>
            </a:r>
            <a:r>
              <a:rPr lang="en-US" sz="2800" dirty="0"/>
              <a:t> under the same roof. </a:t>
            </a:r>
          </a:p>
          <a:p>
            <a:pPr lvl="0"/>
            <a:r>
              <a:rPr lang="en-US" sz="2800" dirty="0"/>
              <a:t>Romans of </a:t>
            </a:r>
            <a:r>
              <a:rPr lang="en-US" sz="2800" b="1" u="sng" dirty="0">
                <a:solidFill>
                  <a:srgbClr val="FF0000"/>
                </a:solidFill>
              </a:rPr>
              <a:t>all social classes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lived in </a:t>
            </a:r>
            <a:r>
              <a:rPr lang="en-US" sz="2800" b="1" u="sng" dirty="0">
                <a:solidFill>
                  <a:srgbClr val="FF0000"/>
                </a:solidFill>
              </a:rPr>
              <a:t>large extended families</a:t>
            </a:r>
            <a:r>
              <a:rPr lang="en-US" sz="2800" dirty="0"/>
              <a:t>. The lower classes gladly shared small houses or farms with many relatives.</a:t>
            </a:r>
          </a:p>
          <a:p>
            <a:r>
              <a:rPr lang="en-US" sz="2800" dirty="0"/>
              <a:t>Under Roman law, the paterfamilias had </a:t>
            </a:r>
            <a:r>
              <a:rPr lang="en-US" sz="2800" b="1" u="sng" dirty="0">
                <a:solidFill>
                  <a:srgbClr val="FF0000"/>
                </a:solidFill>
              </a:rPr>
              <a:t>absolute power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over the entire household. He owned </a:t>
            </a:r>
            <a:r>
              <a:rPr lang="en-US" sz="2800" b="1" u="sng" dirty="0">
                <a:solidFill>
                  <a:srgbClr val="FF0000"/>
                </a:solidFill>
              </a:rPr>
              <a:t>everything</a:t>
            </a:r>
            <a:r>
              <a:rPr lang="en-US" sz="2800" dirty="0"/>
              <a:t> in it- women, children, slaves, and furniture.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68C1A-67A9-E84D-828B-69924F86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832" y="0"/>
            <a:ext cx="6096000" cy="34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7402-ECF6-DA4E-851C-2E488699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324" y="295119"/>
            <a:ext cx="9601200" cy="1485900"/>
          </a:xfrm>
        </p:spPr>
        <p:txBody>
          <a:bodyPr/>
          <a:lstStyle/>
          <a:p>
            <a:r>
              <a:rPr lang="en-US" b="1" u="sng" dirty="0"/>
              <a:t>The Roles of Women in Roman Society</a:t>
            </a:r>
            <a:br>
              <a:rPr lang="en-US" u="sng" dirty="0"/>
            </a:b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97B6-C8C4-FC4A-B9A3-370773B2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848" y="1329909"/>
            <a:ext cx="7777398" cy="537210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700" dirty="0"/>
              <a:t>A woman’s place in the household depended on the kind of </a:t>
            </a:r>
            <a:r>
              <a:rPr lang="en-US" sz="2700" b="1" u="sng" dirty="0">
                <a:solidFill>
                  <a:srgbClr val="FF0000"/>
                </a:solidFill>
              </a:rPr>
              <a:t>marriage</a:t>
            </a:r>
            <a:r>
              <a:rPr lang="en-US" sz="2700" dirty="0"/>
              <a:t> she made. </a:t>
            </a:r>
          </a:p>
          <a:p>
            <a:pPr lvl="1"/>
            <a:r>
              <a:rPr lang="en-US" sz="2700" i="0" dirty="0"/>
              <a:t>Sometimes a woman formally left the house of her father to live in the house of her </a:t>
            </a:r>
            <a:r>
              <a:rPr lang="en-US" sz="2700" b="1" i="0" u="sng" dirty="0">
                <a:solidFill>
                  <a:srgbClr val="FF0000"/>
                </a:solidFill>
              </a:rPr>
              <a:t>husband</a:t>
            </a:r>
            <a:r>
              <a:rPr lang="en-US" sz="2700" i="0" dirty="0"/>
              <a:t>. The new wife took on the </a:t>
            </a:r>
            <a:r>
              <a:rPr lang="en-US" sz="2700" b="1" i="0" u="sng" dirty="0">
                <a:solidFill>
                  <a:srgbClr val="FF0000"/>
                </a:solidFill>
              </a:rPr>
              <a:t>role</a:t>
            </a:r>
            <a:r>
              <a:rPr lang="en-US" sz="2700" i="0" dirty="0"/>
              <a:t> of a </a:t>
            </a:r>
            <a:r>
              <a:rPr lang="en-US" sz="2700" b="1" i="0" u="sng" dirty="0">
                <a:solidFill>
                  <a:srgbClr val="FF0000"/>
                </a:solidFill>
              </a:rPr>
              <a:t>daughter</a:t>
            </a:r>
            <a:r>
              <a:rPr lang="en-US" sz="2700" i="0" dirty="0"/>
              <a:t> under the </a:t>
            </a:r>
            <a:r>
              <a:rPr lang="en-US" sz="2700" b="1" i="0" u="sng" dirty="0">
                <a:solidFill>
                  <a:srgbClr val="FF0000"/>
                </a:solidFill>
              </a:rPr>
              <a:t>paterfamilias</a:t>
            </a:r>
            <a:r>
              <a:rPr lang="en-US" sz="2700" i="0" dirty="0"/>
              <a:t> in her new home. </a:t>
            </a:r>
          </a:p>
          <a:p>
            <a:pPr lvl="1"/>
            <a:r>
              <a:rPr lang="en-US" sz="2700" i="0" dirty="0"/>
              <a:t>Depending on circumstances, a woman might </a:t>
            </a:r>
            <a:r>
              <a:rPr lang="en-US" sz="2700" b="1" i="0" u="sng" dirty="0">
                <a:solidFill>
                  <a:srgbClr val="FF0000"/>
                </a:solidFill>
              </a:rPr>
              <a:t>keep ties</a:t>
            </a:r>
            <a:r>
              <a:rPr lang="en-US" sz="2700" i="0" dirty="0"/>
              <a:t> with the family into which she was born. Her only role in her husband’s family would be to </a:t>
            </a:r>
            <a:r>
              <a:rPr lang="en-US" sz="2700" b="1" i="0" u="sng" dirty="0">
                <a:solidFill>
                  <a:srgbClr val="FF0000"/>
                </a:solidFill>
              </a:rPr>
              <a:t>produce children</a:t>
            </a:r>
            <a:r>
              <a:rPr lang="en-US" sz="2700" i="0" dirty="0"/>
              <a:t>.</a:t>
            </a:r>
          </a:p>
          <a:p>
            <a:pPr lvl="0"/>
            <a:r>
              <a:rPr lang="en-US" sz="2700" dirty="0"/>
              <a:t>The amount of </a:t>
            </a:r>
            <a:r>
              <a:rPr lang="en-US" sz="2700" b="1" u="sng" dirty="0">
                <a:solidFill>
                  <a:srgbClr val="FF0000"/>
                </a:solidFill>
              </a:rPr>
              <a:t>freedom</a:t>
            </a:r>
            <a:r>
              <a:rPr lang="en-US" sz="2700" dirty="0"/>
              <a:t> a woman in ancient Rome enjoyed depended on her husband’s </a:t>
            </a:r>
            <a:r>
              <a:rPr lang="en-US" sz="2700" b="1" u="sng" dirty="0">
                <a:solidFill>
                  <a:srgbClr val="FF0000"/>
                </a:solidFill>
              </a:rPr>
              <a:t>wealth</a:t>
            </a:r>
            <a:r>
              <a:rPr lang="en-US" sz="2700" dirty="0"/>
              <a:t> and </a:t>
            </a:r>
            <a:r>
              <a:rPr lang="en-US" sz="2700" b="1" u="sng" dirty="0">
                <a:solidFill>
                  <a:srgbClr val="FF0000"/>
                </a:solidFill>
              </a:rPr>
              <a:t>status</a:t>
            </a:r>
            <a:r>
              <a:rPr lang="en-US" sz="2700" dirty="0"/>
              <a:t>. </a:t>
            </a:r>
          </a:p>
          <a:p>
            <a:pPr lvl="1"/>
            <a:r>
              <a:rPr lang="en-US" sz="2700" i="0" dirty="0"/>
              <a:t>Wealthy women had a great deal of </a:t>
            </a:r>
            <a:r>
              <a:rPr lang="en-US" sz="2700" b="1" i="0" u="sng" dirty="0">
                <a:solidFill>
                  <a:srgbClr val="FF0000"/>
                </a:solidFill>
              </a:rPr>
              <a:t>independence</a:t>
            </a:r>
            <a:r>
              <a:rPr lang="en-US" sz="2700" i="0" dirty="0">
                <a:solidFill>
                  <a:srgbClr val="FF0000"/>
                </a:solidFill>
              </a:rPr>
              <a:t>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C8733-75F7-F441-A830-E19B9D5B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802" y="1485900"/>
            <a:ext cx="3214198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4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7F1E-01DC-9A47-915C-7E0C2614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92852"/>
            <a:ext cx="5448925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The Roles of Women in Roman Society,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18640-7AF2-0A4D-9261-C29EAA67E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758" y="3170420"/>
            <a:ext cx="10710473" cy="4069830"/>
          </a:xfrm>
        </p:spPr>
        <p:txBody>
          <a:bodyPr>
            <a:normAutofit/>
          </a:bodyPr>
          <a:lstStyle/>
          <a:p>
            <a:pPr lvl="0"/>
            <a:r>
              <a:rPr lang="en-US" sz="2600" dirty="0"/>
              <a:t>Women had a </a:t>
            </a:r>
            <a:r>
              <a:rPr lang="en-US" sz="2600" b="1" u="sng" dirty="0">
                <a:solidFill>
                  <a:srgbClr val="FF0000"/>
                </a:solidFill>
              </a:rPr>
              <a:t>strong influence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on their families, and some wives of famous men became famous themselves.</a:t>
            </a:r>
          </a:p>
          <a:p>
            <a:pPr lvl="0"/>
            <a:r>
              <a:rPr lang="en-US" sz="2600" dirty="0"/>
              <a:t>A few Roman women shaped </a:t>
            </a:r>
            <a:r>
              <a:rPr lang="en-US" sz="2600" b="1" u="sng" dirty="0">
                <a:solidFill>
                  <a:srgbClr val="FF0000"/>
                </a:solidFill>
              </a:rPr>
              <a:t>roles</a:t>
            </a:r>
            <a:r>
              <a:rPr lang="en-US" sz="2600" dirty="0"/>
              <a:t> for themselves </a:t>
            </a:r>
            <a:r>
              <a:rPr lang="en-US" sz="2600" b="1" u="sng" dirty="0">
                <a:solidFill>
                  <a:srgbClr val="FF0000"/>
                </a:solidFill>
              </a:rPr>
              <a:t>outside</a:t>
            </a:r>
            <a:r>
              <a:rPr lang="en-US" sz="2600" dirty="0"/>
              <a:t> of the family. </a:t>
            </a:r>
          </a:p>
          <a:p>
            <a:pPr lvl="1"/>
            <a:r>
              <a:rPr lang="en-US" sz="2600" i="0" dirty="0"/>
              <a:t>Some trained to be doctors and worked in women’s </a:t>
            </a:r>
            <a:r>
              <a:rPr lang="en-US" sz="2600" b="1" i="0" u="sng" dirty="0">
                <a:solidFill>
                  <a:srgbClr val="FF0000"/>
                </a:solidFill>
              </a:rPr>
              <a:t>medicine</a:t>
            </a:r>
            <a:r>
              <a:rPr lang="en-US" sz="2600" i="0" dirty="0"/>
              <a:t>. Others became involved in </a:t>
            </a:r>
            <a:r>
              <a:rPr lang="en-US" sz="2600" b="1" i="0" u="sng" dirty="0">
                <a:solidFill>
                  <a:srgbClr val="FF0000"/>
                </a:solidFill>
              </a:rPr>
              <a:t>business</a:t>
            </a:r>
            <a:r>
              <a:rPr lang="en-US" sz="2600" i="0" dirty="0"/>
              <a:t> and even controlled their own money.</a:t>
            </a:r>
          </a:p>
          <a:p>
            <a:pPr lvl="1"/>
            <a:r>
              <a:rPr lang="en-US" sz="2600" b="1" i="0" u="sng" dirty="0">
                <a:solidFill>
                  <a:srgbClr val="FF0000"/>
                </a:solidFill>
              </a:rPr>
              <a:t>Lower-class</a:t>
            </a:r>
            <a:r>
              <a:rPr lang="en-US" sz="2600" i="0" dirty="0"/>
              <a:t> women took on various kinds of work, such as </a:t>
            </a:r>
            <a:r>
              <a:rPr lang="en-US" sz="2600" b="1" i="0" u="sng" dirty="0">
                <a:solidFill>
                  <a:srgbClr val="FF0000"/>
                </a:solidFill>
              </a:rPr>
              <a:t>cooks</a:t>
            </a:r>
            <a:r>
              <a:rPr lang="en-US" sz="2600" i="0" dirty="0"/>
              <a:t>, </a:t>
            </a:r>
            <a:r>
              <a:rPr lang="en-US" sz="2600" b="1" i="0" u="sng" dirty="0">
                <a:solidFill>
                  <a:srgbClr val="FF0000"/>
                </a:solidFill>
              </a:rPr>
              <a:t>dress-makers</a:t>
            </a:r>
            <a:r>
              <a:rPr lang="en-US" sz="2600" i="0" dirty="0"/>
              <a:t>, and </a:t>
            </a:r>
            <a:r>
              <a:rPr lang="en-US" sz="2600" b="1" i="0" u="sng" dirty="0">
                <a:solidFill>
                  <a:srgbClr val="FF0000"/>
                </a:solidFill>
              </a:rPr>
              <a:t>hairdressers</a:t>
            </a:r>
            <a:r>
              <a:rPr lang="en-US" sz="2600" i="0" dirty="0">
                <a:solidFill>
                  <a:srgbClr val="FF0000"/>
                </a:solidFill>
              </a:rPr>
              <a:t>.</a:t>
            </a:r>
            <a:r>
              <a:rPr lang="en-US" sz="2600" i="0" dirty="0"/>
              <a:t> Others danced, sang, or acted for people’s </a:t>
            </a:r>
            <a:r>
              <a:rPr lang="en-US" sz="2600" b="1" i="0" u="sng" dirty="0">
                <a:solidFill>
                  <a:srgbClr val="FF0000"/>
                </a:solidFill>
              </a:rPr>
              <a:t>entertainment</a:t>
            </a:r>
            <a:r>
              <a:rPr lang="en-US" sz="2600" i="0" dirty="0"/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BE8B2-7786-0D45-8680-4B0C2B00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06" y="0"/>
            <a:ext cx="3613350" cy="29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70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84C-44F9-9244-92E7-229E63C2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9" y="1041816"/>
            <a:ext cx="9601200" cy="1485900"/>
          </a:xfrm>
        </p:spPr>
        <p:txBody>
          <a:bodyPr/>
          <a:lstStyle/>
          <a:p>
            <a:r>
              <a:rPr lang="en-US" b="1" u="sng" dirty="0"/>
              <a:t>Slavery in 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A9AD9-A7E4-4245-BF42-4CCFCD0E0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479" y="2608288"/>
            <a:ext cx="11397521" cy="4249711"/>
          </a:xfrm>
        </p:spPr>
        <p:txBody>
          <a:bodyPr>
            <a:noAutofit/>
          </a:bodyPr>
          <a:lstStyle/>
          <a:p>
            <a:pPr lvl="0"/>
            <a:r>
              <a:rPr lang="en-US" sz="2600" b="1" u="sng" dirty="0">
                <a:solidFill>
                  <a:srgbClr val="FF0000"/>
                </a:solidFill>
              </a:rPr>
              <a:t>Slavery</a:t>
            </a:r>
            <a:r>
              <a:rPr lang="en-US" sz="2600" dirty="0"/>
              <a:t> was </a:t>
            </a:r>
            <a:r>
              <a:rPr lang="en-US" sz="2600" b="1" u="sng" dirty="0">
                <a:solidFill>
                  <a:srgbClr val="FF0000"/>
                </a:solidFill>
              </a:rPr>
              <a:t>common</a:t>
            </a:r>
            <a:r>
              <a:rPr lang="en-US" sz="2600" dirty="0"/>
              <a:t> in ancient Rome. Almost every </a:t>
            </a:r>
            <a:r>
              <a:rPr lang="en-US" sz="2600" b="1" u="sng" dirty="0">
                <a:solidFill>
                  <a:srgbClr val="FF0000"/>
                </a:solidFill>
              </a:rPr>
              <a:t>wealthy family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owned slaves. Even poor families sometimes owned slaves.</a:t>
            </a:r>
          </a:p>
          <a:p>
            <a:pPr lvl="1"/>
            <a:r>
              <a:rPr lang="en-US" sz="2600" i="0" dirty="0"/>
              <a:t>Although few owners paid slaves for their work, many people often took </a:t>
            </a:r>
            <a:r>
              <a:rPr lang="en-US" sz="2600" b="1" i="0" u="sng" dirty="0">
                <a:solidFill>
                  <a:srgbClr val="FF0000"/>
                </a:solidFill>
              </a:rPr>
              <a:t>good care</a:t>
            </a:r>
            <a:r>
              <a:rPr lang="en-US" sz="2600" i="0" dirty="0"/>
              <a:t> of their </a:t>
            </a:r>
            <a:r>
              <a:rPr lang="en-US" sz="2600" b="1" i="0" u="sng" dirty="0">
                <a:solidFill>
                  <a:srgbClr val="FF0000"/>
                </a:solidFill>
              </a:rPr>
              <a:t>household</a:t>
            </a:r>
            <a:r>
              <a:rPr lang="en-US" sz="2600" i="0" dirty="0"/>
              <a:t> slaves.</a:t>
            </a:r>
          </a:p>
          <a:p>
            <a:pPr lvl="0"/>
            <a:r>
              <a:rPr lang="en-US" sz="2600" dirty="0"/>
              <a:t>Slaves had almost </a:t>
            </a:r>
            <a:r>
              <a:rPr lang="en-US" sz="2600" b="1" u="sng" dirty="0">
                <a:solidFill>
                  <a:srgbClr val="FF0000"/>
                </a:solidFill>
              </a:rPr>
              <a:t>no rights</a:t>
            </a:r>
            <a:r>
              <a:rPr lang="en-US" sz="2600" dirty="0"/>
              <a:t>, yet relationships between household slaves and their owners were sometimes </a:t>
            </a:r>
            <a:r>
              <a:rPr lang="en-US" sz="2600" b="1" u="sng" dirty="0">
                <a:solidFill>
                  <a:srgbClr val="FF0000"/>
                </a:solidFill>
              </a:rPr>
              <a:t>trusting</a:t>
            </a:r>
            <a:r>
              <a:rPr lang="en-US" sz="2600" dirty="0"/>
              <a:t> and friendly.</a:t>
            </a:r>
          </a:p>
          <a:p>
            <a:pPr lvl="1"/>
            <a:r>
              <a:rPr lang="en-US" sz="2600" i="0" dirty="0"/>
              <a:t>These slaves provided their owners with </a:t>
            </a:r>
            <a:r>
              <a:rPr lang="en-US" sz="2600" b="1" i="0" u="sng" dirty="0">
                <a:solidFill>
                  <a:srgbClr val="FF0000"/>
                </a:solidFill>
              </a:rPr>
              <a:t>companionship</a:t>
            </a:r>
            <a:r>
              <a:rPr lang="en-US" sz="2600" i="0" dirty="0"/>
              <a:t> and helped </a:t>
            </a:r>
            <a:r>
              <a:rPr lang="en-US" sz="2600" b="1" i="0" u="sng" dirty="0">
                <a:solidFill>
                  <a:srgbClr val="FF0000"/>
                </a:solidFill>
              </a:rPr>
              <a:t>raise</a:t>
            </a:r>
            <a:r>
              <a:rPr lang="en-US" sz="2600" i="0" dirty="0"/>
              <a:t> the family’s </a:t>
            </a:r>
            <a:r>
              <a:rPr lang="en-US" sz="2600" b="1" i="0" u="sng" dirty="0">
                <a:solidFill>
                  <a:srgbClr val="FF0000"/>
                </a:solidFill>
              </a:rPr>
              <a:t>children</a:t>
            </a:r>
            <a:r>
              <a:rPr lang="en-US" sz="2600" i="0" dirty="0"/>
              <a:t>. </a:t>
            </a:r>
          </a:p>
          <a:p>
            <a:pPr lvl="1"/>
            <a:r>
              <a:rPr lang="en-US" sz="2600" i="0" dirty="0"/>
              <a:t>Sometimes slaves rose to important </a:t>
            </a:r>
            <a:r>
              <a:rPr lang="en-US" sz="2600" b="1" i="0" u="sng" dirty="0">
                <a:solidFill>
                  <a:srgbClr val="FF0000"/>
                </a:solidFill>
              </a:rPr>
              <a:t>positions</a:t>
            </a:r>
            <a:r>
              <a:rPr lang="en-US" sz="2600" i="0" dirty="0"/>
              <a:t> in the households of wealthy owners.</a:t>
            </a: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F1C6E-40F1-E143-AE48-49BDBB31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239" y="97894"/>
            <a:ext cx="4472066" cy="2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A4AD-6B42-F242-846D-2B1EE900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60948"/>
            <a:ext cx="9601200" cy="1485900"/>
          </a:xfrm>
        </p:spPr>
        <p:txBody>
          <a:bodyPr/>
          <a:lstStyle/>
          <a:p>
            <a:r>
              <a:rPr lang="en-US" b="1" u="sng" dirty="0"/>
              <a:t>Vocabulary, Section 1: Roman Daily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3E7DF-FA15-2A4B-98DF-8CB89A3B9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16374"/>
            <a:ext cx="8187129" cy="3874957"/>
          </a:xfrm>
        </p:spPr>
        <p:txBody>
          <a:bodyPr>
            <a:normAutofit fontScale="92500" lnSpcReduction="10000"/>
          </a:bodyPr>
          <a:lstStyle/>
          <a:p>
            <a:r>
              <a:rPr lang="en-US" sz="4500" b="1" u="sng" dirty="0"/>
              <a:t>Census</a:t>
            </a:r>
            <a:r>
              <a:rPr lang="en-US" sz="4500" dirty="0"/>
              <a:t>: An official count of people living in a place.</a:t>
            </a:r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500" b="1" u="sng" dirty="0"/>
              <a:t>Villa</a:t>
            </a:r>
            <a:r>
              <a:rPr lang="en-US" sz="4500" dirty="0"/>
              <a:t>: A country estate.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E4C01-8F7C-4D4F-91DA-AE51E9E01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387" y="1266669"/>
            <a:ext cx="2259768" cy="2259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C7B57-FF10-4C48-B864-6B5B047AC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87" y="4182256"/>
            <a:ext cx="4756878" cy="26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ACD8B-A26D-2746-B69F-67F7566B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702" y="400050"/>
            <a:ext cx="6176776" cy="1485900"/>
          </a:xfrm>
        </p:spPr>
        <p:txBody>
          <a:bodyPr>
            <a:normAutofit/>
          </a:bodyPr>
          <a:lstStyle/>
          <a:p>
            <a:r>
              <a:rPr lang="en-US" b="1" u="sng" dirty="0"/>
              <a:t>Slavery in Rome,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A4FB0-822A-2B45-B4F7-EAD477058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5" r="26369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BF4CD-38EA-6D46-AC50-102348674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022" y="1486088"/>
            <a:ext cx="7206101" cy="5371912"/>
          </a:xfrm>
        </p:spPr>
        <p:txBody>
          <a:bodyPr>
            <a:noAutofit/>
          </a:bodyPr>
          <a:lstStyle/>
          <a:p>
            <a:pPr lvl="0"/>
            <a:r>
              <a:rPr lang="en-US" sz="2700" dirty="0"/>
              <a:t>Household slaves were more </a:t>
            </a:r>
            <a:r>
              <a:rPr lang="en-US" sz="2700" b="1" u="sng" dirty="0">
                <a:solidFill>
                  <a:srgbClr val="FF0000"/>
                </a:solidFill>
              </a:rPr>
              <a:t>fortunate</a:t>
            </a:r>
            <a:r>
              <a:rPr lang="en-US" sz="2700" dirty="0"/>
              <a:t> than other kinds of slaves. Some slaves led </a:t>
            </a:r>
            <a:r>
              <a:rPr lang="en-US" sz="2700" b="1" u="sng" dirty="0">
                <a:solidFill>
                  <a:srgbClr val="FF0000"/>
                </a:solidFill>
              </a:rPr>
              <a:t>short</a:t>
            </a:r>
            <a:r>
              <a:rPr lang="en-US" sz="2700" dirty="0"/>
              <a:t>, </a:t>
            </a:r>
            <a:r>
              <a:rPr lang="en-US" sz="2700" b="1" u="sng" dirty="0">
                <a:solidFill>
                  <a:srgbClr val="FF0000"/>
                </a:solidFill>
              </a:rPr>
              <a:t>hard lives</a:t>
            </a:r>
            <a:r>
              <a:rPr lang="en-US" sz="2700" dirty="0"/>
              <a:t>. Those who worked on farms were sometimes chained together as they worked during the day and slept in chains at night. </a:t>
            </a:r>
          </a:p>
          <a:p>
            <a:pPr lvl="0"/>
            <a:r>
              <a:rPr lang="en-US" sz="2700" dirty="0"/>
              <a:t>Slaves in copper, tin, and iron mines worked in </a:t>
            </a:r>
            <a:r>
              <a:rPr lang="en-US" sz="2700" b="1" u="sng" dirty="0">
                <a:solidFill>
                  <a:srgbClr val="FF0000"/>
                </a:solidFill>
              </a:rPr>
              <a:t>terrible conditions</a:t>
            </a:r>
            <a:r>
              <a:rPr lang="en-US" sz="2700" dirty="0"/>
              <a:t>.</a:t>
            </a:r>
          </a:p>
          <a:p>
            <a:pPr lvl="0"/>
            <a:r>
              <a:rPr lang="en-US" sz="2700" dirty="0"/>
              <a:t>Some slaves were able to save tips or wages and </a:t>
            </a:r>
            <a:r>
              <a:rPr lang="en-US" sz="2700" b="1" u="sng" dirty="0">
                <a:solidFill>
                  <a:srgbClr val="FF0000"/>
                </a:solidFill>
              </a:rPr>
              <a:t>buy their freedom</a:t>
            </a:r>
            <a:r>
              <a:rPr lang="en-US" sz="2700" dirty="0"/>
              <a:t>. These might be slaves with very </a:t>
            </a:r>
            <a:r>
              <a:rPr lang="en-US" sz="2700" b="1" u="sng" dirty="0">
                <a:solidFill>
                  <a:srgbClr val="FF0000"/>
                </a:solidFill>
              </a:rPr>
              <a:t>special skills</a:t>
            </a:r>
            <a:r>
              <a:rPr lang="en-US" sz="2700" dirty="0"/>
              <a:t>, such as gladiators and chariot racers. These sports heroes sometimes became famous and wealthy.</a:t>
            </a:r>
          </a:p>
        </p:txBody>
      </p:sp>
    </p:spTree>
    <p:extLst>
      <p:ext uri="{BB962C8B-B14F-4D97-AF65-F5344CB8AC3E}">
        <p14:creationId xmlns:p14="http://schemas.microsoft.com/office/powerpoint/2010/main" val="245209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B98CA5AE-F2E4-4A6F-B986-89804B1E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8A4AD-6B42-F242-846D-2B1EE900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93" y="460011"/>
            <a:ext cx="5793475" cy="14859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Vocabulary, Section 1: Roman Daily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3E7DF-FA15-2A4B-98DF-8CB89A3B9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08" y="2166079"/>
            <a:ext cx="6608645" cy="3581400"/>
          </a:xfrm>
        </p:spPr>
        <p:txBody>
          <a:bodyPr>
            <a:noAutofit/>
          </a:bodyPr>
          <a:lstStyle/>
          <a:p>
            <a:r>
              <a:rPr lang="en-US" sz="3800" b="1" u="sng" dirty="0"/>
              <a:t>Circus</a:t>
            </a:r>
            <a:r>
              <a:rPr lang="en-US" sz="3800" dirty="0"/>
              <a:t>: An arena in ancient Rome or the show held there.</a:t>
            </a:r>
          </a:p>
          <a:p>
            <a:pPr marL="0" indent="0">
              <a:buNone/>
            </a:pPr>
            <a:endParaRPr lang="en-US" sz="3800" dirty="0"/>
          </a:p>
          <a:p>
            <a:r>
              <a:rPr lang="en-US" sz="3800" b="1" u="sng" dirty="0"/>
              <a:t>Gladiator</a:t>
            </a:r>
            <a:r>
              <a:rPr lang="en-US" sz="3800" dirty="0"/>
              <a:t>: A person who fought to the death as entertainment for the Roman public.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E67E3959-D0D8-49DB-A48B-CE4FC36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EA2DA-F711-F745-A26A-D494037E3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" r="24888" b="1"/>
          <a:stretch/>
        </p:blipFill>
        <p:spPr>
          <a:xfrm>
            <a:off x="7612260" y="10"/>
            <a:ext cx="4579739" cy="3428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95CDE-78ED-A243-88C7-27853D331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7" r="4419" b="1"/>
          <a:stretch/>
        </p:blipFill>
        <p:spPr>
          <a:xfrm>
            <a:off x="7612260" y="3438457"/>
            <a:ext cx="45797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5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E745E-EA12-694B-8190-39329EC1E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" r="1" b="1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78F889-8780-48D5-8B9E-DF8B13063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56156-E32D-4B4F-9244-A6334DED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bg2"/>
                </a:solidFill>
              </a:rPr>
              <a:t>Roman Citizens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4CABA2-22A0-44B2-BD92-28FF73FCE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C59B5-1854-3041-A070-57C9A59A4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073" y="2171700"/>
            <a:ext cx="9601200" cy="3581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600" dirty="0">
                <a:solidFill>
                  <a:schemeClr val="bg2"/>
                </a:solidFill>
              </a:rPr>
              <a:t>In its day, ancient Rome had </a:t>
            </a:r>
            <a:r>
              <a:rPr lang="en-US" sz="3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 equal</a:t>
            </a:r>
            <a:r>
              <a:rPr lang="en-US" sz="3600" dirty="0">
                <a:solidFill>
                  <a:schemeClr val="bg2"/>
                </a:solidFill>
              </a:rPr>
              <a:t>. </a:t>
            </a:r>
          </a:p>
          <a:p>
            <a:pPr lvl="0"/>
            <a:r>
              <a:rPr lang="en-US" sz="3600" dirty="0">
                <a:solidFill>
                  <a:schemeClr val="bg2"/>
                </a:solidFill>
              </a:rPr>
              <a:t>In terms of its </a:t>
            </a:r>
            <a:r>
              <a:rPr lang="en-US" sz="3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population</a:t>
            </a:r>
            <a:r>
              <a:rPr lang="en-US" sz="3600" dirty="0">
                <a:solidFill>
                  <a:schemeClr val="bg2"/>
                </a:solidFill>
              </a:rPr>
              <a:t>, it was actually the size of some cities today.</a:t>
            </a:r>
          </a:p>
          <a:p>
            <a:pPr lvl="1"/>
            <a:r>
              <a:rPr lang="en-US" sz="3600" i="0" dirty="0">
                <a:solidFill>
                  <a:schemeClr val="bg2"/>
                </a:solidFill>
              </a:rPr>
              <a:t>Rome actually had </a:t>
            </a:r>
            <a:r>
              <a:rPr lang="en-US" sz="3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too many people</a:t>
            </a:r>
            <a:r>
              <a:rPr lang="en-US" sz="3600" i="0" dirty="0">
                <a:solidFill>
                  <a:schemeClr val="bg2"/>
                </a:solidFill>
              </a:rPr>
              <a:t>. A </a:t>
            </a:r>
            <a:r>
              <a:rPr lang="en-US" sz="3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million</a:t>
            </a:r>
            <a:r>
              <a:rPr lang="en-US" sz="3600" i="0" dirty="0">
                <a:solidFill>
                  <a:schemeClr val="bg2"/>
                </a:solidFill>
              </a:rPr>
              <a:t> or more people lived within its limits by the time of Augustus.</a:t>
            </a:r>
          </a:p>
          <a:p>
            <a:pPr lvl="1"/>
            <a:r>
              <a:rPr lang="en-US" sz="3600" i="0" dirty="0">
                <a:solidFill>
                  <a:schemeClr val="bg2"/>
                </a:solidFill>
              </a:rPr>
              <a:t>The citizens of Rome had to put up with </a:t>
            </a:r>
            <a:r>
              <a:rPr lang="en-US" sz="3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noise</a:t>
            </a:r>
            <a:r>
              <a:rPr lang="en-US" sz="3600" i="0" dirty="0">
                <a:solidFill>
                  <a:schemeClr val="bg2"/>
                </a:solidFill>
              </a:rPr>
              <a:t> and </a:t>
            </a:r>
            <a:r>
              <a:rPr lang="en-US" sz="3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crowding</a:t>
            </a:r>
            <a:r>
              <a:rPr lang="en-US" sz="3600" i="0" dirty="0">
                <a:solidFill>
                  <a:schemeClr val="bg2"/>
                </a:solidFill>
              </a:rPr>
              <a:t> every day.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0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6282C0-351C-48EE-A89D-D662C5DB2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CD309-F696-014C-9C69-0F087E51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424" y="222583"/>
            <a:ext cx="6176776" cy="1485900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Being Counted as a Citizen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FA2B6-6B3E-1D4A-B130-40044AE78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6" r="3215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35EC73-2F87-44A7-B231-91053659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FEE7-75CC-2843-89CF-60470E8F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88" y="1122044"/>
            <a:ext cx="7361255" cy="5735956"/>
          </a:xfrm>
        </p:spPr>
        <p:txBody>
          <a:bodyPr>
            <a:noAutofit/>
          </a:bodyPr>
          <a:lstStyle/>
          <a:p>
            <a:pPr lvl="0"/>
            <a:r>
              <a:rPr lang="en-US" sz="2600" dirty="0"/>
              <a:t>Every </a:t>
            </a:r>
            <a:r>
              <a:rPr lang="en-US" sz="2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five years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Roman men registered for the </a:t>
            </a:r>
            <a:r>
              <a:rPr lang="en-US" sz="2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census</a:t>
            </a:r>
            <a:r>
              <a:rPr lang="en-US" sz="2600" dirty="0"/>
              <a:t>, or official count of people living in Rome. Registering for the census was the only way to </a:t>
            </a:r>
            <a:r>
              <a:rPr lang="en-US" sz="2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claim citizenship</a:t>
            </a:r>
            <a:r>
              <a:rPr lang="en-US" sz="2600" dirty="0"/>
              <a:t>. </a:t>
            </a:r>
          </a:p>
          <a:p>
            <a:pPr lvl="0"/>
            <a:r>
              <a:rPr lang="en-US" sz="2600" dirty="0"/>
              <a:t>Roman men declared their </a:t>
            </a:r>
            <a:r>
              <a:rPr lang="en-US" sz="2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families</a:t>
            </a:r>
            <a:r>
              <a:rPr lang="en-US" sz="2600" dirty="0"/>
              <a:t>, </a:t>
            </a:r>
            <a:r>
              <a:rPr lang="en-US" sz="2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slaves</a:t>
            </a:r>
            <a:r>
              <a:rPr lang="en-US" sz="2600" dirty="0"/>
              <a:t>, and </a:t>
            </a:r>
            <a:r>
              <a:rPr lang="en-US" sz="2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wealth</a:t>
            </a:r>
            <a:r>
              <a:rPr lang="en-US" sz="2600" dirty="0"/>
              <a:t> to authorities at census time.</a:t>
            </a:r>
          </a:p>
          <a:p>
            <a:pPr lvl="1"/>
            <a:r>
              <a:rPr lang="en-US" sz="2600" i="0" dirty="0"/>
              <a:t>If a man did not register, he ran the risk of </a:t>
            </a:r>
            <a:r>
              <a:rPr lang="en-US" sz="2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losing his property</a:t>
            </a:r>
            <a:r>
              <a:rPr lang="en-US" sz="2600" i="0" dirty="0"/>
              <a:t>. Worse yet, he could be </a:t>
            </a:r>
            <a:r>
              <a:rPr lang="en-US" sz="2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sold into slavery</a:t>
            </a:r>
            <a:r>
              <a:rPr lang="en-US" sz="2600" i="0" dirty="0"/>
              <a:t>.</a:t>
            </a:r>
          </a:p>
          <a:p>
            <a:pPr lvl="1"/>
            <a:r>
              <a:rPr lang="en-US" sz="2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Women, girls, slaves</a:t>
            </a:r>
            <a:r>
              <a:rPr lang="en-US" sz="2600" i="0" dirty="0"/>
              <a:t>, and those who had been </a:t>
            </a:r>
            <a:r>
              <a:rPr lang="en-US" sz="2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freed from slavery</a:t>
            </a:r>
            <a:r>
              <a:rPr lang="en-US" sz="2600" i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i="0" dirty="0"/>
              <a:t>were not counted as citizens. Their place in Roman society was determined only by their </a:t>
            </a:r>
            <a:r>
              <a:rPr lang="en-US" sz="2600" b="1" i="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relationship to citizens</a:t>
            </a:r>
            <a:r>
              <a:rPr lang="en-US" sz="2600" i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21386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E40E-9858-CD4F-B4CE-33737611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041" y="547143"/>
            <a:ext cx="9601200" cy="1485900"/>
          </a:xfrm>
        </p:spPr>
        <p:txBody>
          <a:bodyPr/>
          <a:lstStyle/>
          <a:p>
            <a:r>
              <a:rPr lang="en-US" b="1" u="sng" dirty="0"/>
              <a:t>Citizens and the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BC9F9-FB7C-F648-B2BD-E3905DCD7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095" y="520909"/>
            <a:ext cx="5951094" cy="6130976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As the Roman Empire </a:t>
            </a:r>
            <a:r>
              <a:rPr lang="en-US" sz="2800" b="1" u="sng" dirty="0">
                <a:solidFill>
                  <a:srgbClr val="FF0000"/>
                </a:solidFill>
              </a:rPr>
              <a:t>expanded</a:t>
            </a:r>
            <a:r>
              <a:rPr lang="en-US" sz="2800" dirty="0"/>
              <a:t>, people beyond Rome gained </a:t>
            </a:r>
            <a:r>
              <a:rPr lang="en-US" sz="2800" b="1" u="sng" dirty="0">
                <a:solidFill>
                  <a:srgbClr val="FF0000"/>
                </a:solidFill>
              </a:rPr>
              <a:t>Roman citizenship</a:t>
            </a:r>
            <a:r>
              <a:rPr lang="en-US" sz="2800" dirty="0"/>
              <a:t>. </a:t>
            </a:r>
          </a:p>
          <a:p>
            <a:pPr lvl="0"/>
            <a:r>
              <a:rPr lang="en-US" sz="2800" dirty="0"/>
              <a:t>However, this expanded citizenship did not change the </a:t>
            </a:r>
            <a:r>
              <a:rPr lang="en-US" sz="2800" b="1" u="sng" dirty="0">
                <a:solidFill>
                  <a:srgbClr val="FF0000"/>
                </a:solidFill>
              </a:rPr>
              <a:t>special love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that residents of Rome felt for the city. </a:t>
            </a:r>
            <a:r>
              <a:rPr lang="en-US" sz="2800" b="1" u="sng" dirty="0">
                <a:solidFill>
                  <a:srgbClr val="FF0000"/>
                </a:solidFill>
              </a:rPr>
              <a:t>Rome was everything to them</a:t>
            </a:r>
            <a:r>
              <a:rPr lang="en-US" sz="2800" dirty="0"/>
              <a:t>.</a:t>
            </a:r>
          </a:p>
          <a:p>
            <a:pPr lvl="1"/>
            <a:r>
              <a:rPr lang="en-US" sz="2800" i="0" dirty="0"/>
              <a:t>Rome’s buildings and monuments were a constant reminder that their city was the center </a:t>
            </a:r>
            <a:r>
              <a:rPr lang="en-US" sz="2800" i="0" dirty="0">
                <a:solidFill>
                  <a:schemeClr val="tx1"/>
                </a:solidFill>
              </a:rPr>
              <a:t>of</a:t>
            </a:r>
            <a:r>
              <a:rPr lang="en-US" sz="2800" i="0" dirty="0">
                <a:solidFill>
                  <a:srgbClr val="FF0000"/>
                </a:solidFill>
              </a:rPr>
              <a:t> </a:t>
            </a:r>
            <a:r>
              <a:rPr lang="en-US" sz="2800" b="1" i="0" u="sng" dirty="0">
                <a:solidFill>
                  <a:srgbClr val="FF0000"/>
                </a:solidFill>
              </a:rPr>
              <a:t>religion</a:t>
            </a:r>
            <a:r>
              <a:rPr lang="en-US" sz="2800" i="0" dirty="0">
                <a:solidFill>
                  <a:srgbClr val="FF0000"/>
                </a:solidFill>
              </a:rPr>
              <a:t>, </a:t>
            </a:r>
            <a:r>
              <a:rPr lang="en-US" sz="2800" b="1" i="0" u="sng" dirty="0">
                <a:solidFill>
                  <a:srgbClr val="FF0000"/>
                </a:solidFill>
              </a:rPr>
              <a:t>politics</a:t>
            </a:r>
            <a:r>
              <a:rPr lang="en-US" sz="2800" i="0" dirty="0"/>
              <a:t>, and </a:t>
            </a:r>
            <a:r>
              <a:rPr lang="en-US" sz="2800" b="1" i="0" u="sng" dirty="0">
                <a:solidFill>
                  <a:srgbClr val="FF0000"/>
                </a:solidFill>
              </a:rPr>
              <a:t>culture</a:t>
            </a:r>
            <a:r>
              <a:rPr lang="en-US" sz="2800" i="0" dirty="0"/>
              <a:t>. Lively banquets and other gatherings made Rome the scene of all </a:t>
            </a:r>
            <a:r>
              <a:rPr lang="en-US" sz="2800" b="1" i="0" u="sng" dirty="0">
                <a:solidFill>
                  <a:srgbClr val="FF0000"/>
                </a:solidFill>
              </a:rPr>
              <a:t>social life</a:t>
            </a:r>
            <a:r>
              <a:rPr lang="en-US" sz="2800" i="0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E68B6-5EFD-894B-8B9C-7B8B25155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041" y="2033043"/>
            <a:ext cx="517495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4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975A-B95D-214B-BB7A-DF3C7980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70810"/>
            <a:ext cx="9601200" cy="1485900"/>
          </a:xfrm>
        </p:spPr>
        <p:txBody>
          <a:bodyPr/>
          <a:lstStyle/>
          <a:p>
            <a:r>
              <a:rPr lang="en-US" b="1" u="sng" dirty="0"/>
              <a:t>Roman Social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3B6C-A5E3-EB4A-A1EA-4AB82F6EA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391" y="2156710"/>
            <a:ext cx="5996064" cy="3581400"/>
          </a:xfrm>
        </p:spPr>
        <p:txBody>
          <a:bodyPr>
            <a:noAutofit/>
          </a:bodyPr>
          <a:lstStyle/>
          <a:p>
            <a:r>
              <a:rPr lang="en-US" sz="3200" dirty="0"/>
              <a:t>Roman society was made up of a </a:t>
            </a:r>
            <a:r>
              <a:rPr lang="en-US" sz="3200" b="1" u="sng" dirty="0">
                <a:solidFill>
                  <a:srgbClr val="FF0000"/>
                </a:solidFill>
              </a:rPr>
              <a:t>small</a:t>
            </a:r>
            <a:r>
              <a:rPr lang="en-US" sz="3200" dirty="0"/>
              <a:t> number of </a:t>
            </a:r>
            <a:r>
              <a:rPr lang="en-US" sz="3200" b="1" u="sng" dirty="0">
                <a:solidFill>
                  <a:srgbClr val="FF0000"/>
                </a:solidFill>
              </a:rPr>
              <a:t>rich people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and </a:t>
            </a:r>
            <a:r>
              <a:rPr lang="en-US" sz="3200" b="1" u="sng" dirty="0">
                <a:solidFill>
                  <a:srgbClr val="FF0000"/>
                </a:solidFill>
              </a:rPr>
              <a:t>many poor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free </a:t>
            </a:r>
            <a:r>
              <a:rPr lang="en-US" sz="3200" b="1" u="sng" dirty="0">
                <a:solidFill>
                  <a:srgbClr val="FF0000"/>
                </a:solidFill>
              </a:rPr>
              <a:t>people</a:t>
            </a:r>
            <a:r>
              <a:rPr lang="en-US" sz="3200" dirty="0"/>
              <a:t> and </a:t>
            </a:r>
            <a:r>
              <a:rPr lang="en-US" sz="3200" b="1" u="sng" dirty="0">
                <a:solidFill>
                  <a:srgbClr val="FF0000"/>
                </a:solidFill>
              </a:rPr>
              <a:t>slaves</a:t>
            </a:r>
            <a:r>
              <a:rPr lang="en-US" sz="3200" dirty="0"/>
              <a:t>. Most Romans had nothing like the luxuries of the wealthy. There was a </a:t>
            </a:r>
            <a:r>
              <a:rPr lang="en-US" sz="3200" b="1" u="sng" dirty="0">
                <a:solidFill>
                  <a:srgbClr val="FF0000"/>
                </a:solidFill>
              </a:rPr>
              <a:t>huge difference</a:t>
            </a:r>
            <a:r>
              <a:rPr lang="en-US" sz="3200" dirty="0"/>
              <a:t> between the lives of the rich and the poor.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B4733-9BC4-4A46-8951-FBEFA8376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877" y="896331"/>
            <a:ext cx="4057408" cy="529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7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B0ED-43FE-CD45-9034-5CBE32B8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81346">
            <a:off x="1161737" y="865305"/>
            <a:ext cx="9601200" cy="1485900"/>
          </a:xfrm>
        </p:spPr>
        <p:txBody>
          <a:bodyPr/>
          <a:lstStyle/>
          <a:p>
            <a:r>
              <a:rPr lang="en-US" b="1" u="sng" dirty="0"/>
              <a:t>A Life of Luxury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FAEAC-6B4C-3942-BA02-586C60D57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281" y="3946215"/>
            <a:ext cx="11287595" cy="3581400"/>
          </a:xfrm>
        </p:spPr>
        <p:txBody>
          <a:bodyPr/>
          <a:lstStyle/>
          <a:p>
            <a:pPr lvl="0"/>
            <a:r>
              <a:rPr lang="en-US" sz="2800" dirty="0"/>
              <a:t>The rich often had </a:t>
            </a:r>
            <a:r>
              <a:rPr lang="en-US" sz="2800" b="1" u="sng" dirty="0">
                <a:solidFill>
                  <a:srgbClr val="FF0000"/>
                </a:solidFill>
              </a:rPr>
              <a:t>elegant homes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in the city. Many also had country estates called </a:t>
            </a:r>
            <a:r>
              <a:rPr lang="en-US" sz="2800" b="1" u="sng" dirty="0">
                <a:solidFill>
                  <a:srgbClr val="FF0000"/>
                </a:solidFill>
              </a:rPr>
              <a:t>villas</a:t>
            </a:r>
            <a:r>
              <a:rPr lang="en-US" sz="2800" dirty="0"/>
              <a:t>.</a:t>
            </a:r>
          </a:p>
          <a:p>
            <a:pPr lvl="0"/>
            <a:r>
              <a:rPr lang="en-US" sz="2800" dirty="0"/>
              <a:t>The wealthy were known for </a:t>
            </a:r>
            <a:r>
              <a:rPr lang="en-US" sz="2800" b="1" u="sng" dirty="0">
                <a:solidFill>
                  <a:srgbClr val="FF0000"/>
                </a:solidFill>
              </a:rPr>
              <a:t>overdoing things</a:t>
            </a:r>
            <a:r>
              <a:rPr lang="en-US" sz="2800" dirty="0"/>
              <a:t>, such as having extravagant </a:t>
            </a:r>
            <a:r>
              <a:rPr lang="en-US" sz="2800" b="1" u="sng" dirty="0">
                <a:solidFill>
                  <a:srgbClr val="FF0000"/>
                </a:solidFill>
              </a:rPr>
              <a:t>feasts</a:t>
            </a:r>
            <a:r>
              <a:rPr lang="en-US" sz="2800" dirty="0"/>
              <a:t>.</a:t>
            </a:r>
          </a:p>
          <a:p>
            <a:pPr lvl="1"/>
            <a:r>
              <a:rPr lang="en-US" sz="2800" i="0" dirty="0"/>
              <a:t>Roman feasts often had </a:t>
            </a:r>
            <a:r>
              <a:rPr lang="en-US" sz="2800" b="1" i="0" u="sng" dirty="0">
                <a:solidFill>
                  <a:srgbClr val="FF0000"/>
                </a:solidFill>
              </a:rPr>
              <a:t>entertainment</a:t>
            </a:r>
            <a:r>
              <a:rPr lang="en-US" sz="2800" i="0" dirty="0"/>
              <a:t>, including musicians, dancers, and performers reciting poems.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3F8EC-FD5C-C346-B762-89D912FEA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374" y="18046"/>
            <a:ext cx="6081814" cy="372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EA4A4-39BC-3843-804D-7E3056F4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32" y="456577"/>
            <a:ext cx="6578218" cy="1485900"/>
          </a:xfrm>
        </p:spPr>
        <p:txBody>
          <a:bodyPr>
            <a:normAutofit/>
          </a:bodyPr>
          <a:lstStyle/>
          <a:p>
            <a:r>
              <a:rPr lang="en-US" sz="3400" b="1" u="sng" dirty="0"/>
              <a:t>Another Way of Life for the Poor</a:t>
            </a:r>
            <a:br>
              <a:rPr lang="en-US" sz="3400" b="1" u="sng" dirty="0"/>
            </a:br>
            <a:endParaRPr lang="en-US" sz="3400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345F-34F2-564A-93D1-7D6779FB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4832" y="1387839"/>
            <a:ext cx="7383661" cy="5297773"/>
          </a:xfrm>
        </p:spPr>
        <p:txBody>
          <a:bodyPr>
            <a:noAutofit/>
          </a:bodyPr>
          <a:lstStyle/>
          <a:p>
            <a:pPr lvl="1"/>
            <a:r>
              <a:rPr lang="en-US" sz="2700" i="0" dirty="0"/>
              <a:t>The world of the poor stood in stark contrast to the feasts of the wealthy. </a:t>
            </a:r>
          </a:p>
          <a:p>
            <a:pPr lvl="1"/>
            <a:r>
              <a:rPr lang="en-US" sz="2700" i="0" dirty="0"/>
              <a:t>In Rome, most people lived in </a:t>
            </a:r>
            <a:r>
              <a:rPr lang="en-US" sz="2700" b="1" i="0" u="sng" dirty="0">
                <a:solidFill>
                  <a:srgbClr val="FF0000"/>
                </a:solidFill>
              </a:rPr>
              <a:t>poorly built, rundown housing</a:t>
            </a:r>
            <a:r>
              <a:rPr lang="en-US" sz="2700" i="0" dirty="0"/>
              <a:t>. Many lived in tall apartment houses with </a:t>
            </a:r>
            <a:r>
              <a:rPr lang="en-US" sz="2700" b="1" i="0" u="sng" dirty="0">
                <a:solidFill>
                  <a:srgbClr val="FF0000"/>
                </a:solidFill>
              </a:rPr>
              <a:t>no running water</a:t>
            </a:r>
            <a:r>
              <a:rPr lang="en-US" sz="2700" i="0" dirty="0"/>
              <a:t>, toilets, or kitchens. </a:t>
            </a:r>
          </a:p>
          <a:p>
            <a:pPr lvl="1"/>
            <a:r>
              <a:rPr lang="en-US" sz="2700" i="0" dirty="0"/>
              <a:t>All food and drink had to be </a:t>
            </a:r>
            <a:r>
              <a:rPr lang="en-US" sz="2700" b="1" i="0" u="sng" dirty="0">
                <a:solidFill>
                  <a:srgbClr val="FF0000"/>
                </a:solidFill>
              </a:rPr>
              <a:t>carried</a:t>
            </a:r>
            <a:r>
              <a:rPr lang="en-US" sz="2700" i="0" dirty="0"/>
              <a:t> up the stairs. Rubbish and human waste were carried down to the street or, as often happened, </a:t>
            </a:r>
            <a:r>
              <a:rPr lang="en-US" sz="2700" b="1" i="0" u="sng" dirty="0">
                <a:solidFill>
                  <a:srgbClr val="FF0000"/>
                </a:solidFill>
              </a:rPr>
              <a:t>dumped</a:t>
            </a:r>
            <a:r>
              <a:rPr lang="en-US" sz="2700" i="0" dirty="0"/>
              <a:t> out of a window. </a:t>
            </a:r>
          </a:p>
          <a:p>
            <a:pPr lvl="1"/>
            <a:r>
              <a:rPr lang="en-US" sz="2700" i="0" dirty="0"/>
              <a:t>Because most houses were made of wood, </a:t>
            </a:r>
            <a:r>
              <a:rPr lang="en-US" sz="2700" b="1" i="0" u="sng" dirty="0">
                <a:solidFill>
                  <a:srgbClr val="FF0000"/>
                </a:solidFill>
              </a:rPr>
              <a:t>fires were frequent</a:t>
            </a:r>
            <a:r>
              <a:rPr lang="en-US" sz="2700" i="0" dirty="0">
                <a:solidFill>
                  <a:srgbClr val="FF0000"/>
                </a:solidFill>
              </a:rPr>
              <a:t> </a:t>
            </a:r>
            <a:r>
              <a:rPr lang="en-US" sz="2700" i="0" dirty="0"/>
              <a:t>and often fatal. </a:t>
            </a:r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95F62-7925-7B44-9E56-9F30E3D21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9" r="20956" b="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6224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1384</Words>
  <Application>Microsoft Macintosh PowerPoint</Application>
  <PresentationFormat>Widescreen</PresentationFormat>
  <Paragraphs>82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Franklin Gothic Book</vt:lpstr>
      <vt:lpstr>Crop</vt:lpstr>
      <vt:lpstr>Chapter 9: the glory of ancient rome</vt:lpstr>
      <vt:lpstr>Vocabulary, Section 1: Roman Daily Life</vt:lpstr>
      <vt:lpstr>Vocabulary, Section 1: Roman Daily Life</vt:lpstr>
      <vt:lpstr>Roman Citizens</vt:lpstr>
      <vt:lpstr>Being Counted as a Citizen</vt:lpstr>
      <vt:lpstr>Citizens and the City</vt:lpstr>
      <vt:lpstr>Roman Social Classes</vt:lpstr>
      <vt:lpstr>A Life of Luxury</vt:lpstr>
      <vt:lpstr>Another Way of Life for the Poor </vt:lpstr>
      <vt:lpstr>Bread and Circuses</vt:lpstr>
      <vt:lpstr>Bread and Circuses, Cont.</vt:lpstr>
      <vt:lpstr>PowerPoint Presentation</vt:lpstr>
      <vt:lpstr>Roman Family Life</vt:lpstr>
      <vt:lpstr>Support from the Government </vt:lpstr>
      <vt:lpstr>The Roman Household </vt:lpstr>
      <vt:lpstr>The Roman Household, Cont.</vt:lpstr>
      <vt:lpstr>The Roles of Women in Roman Society </vt:lpstr>
      <vt:lpstr>The Roles of Women in Roman Society, Cont.</vt:lpstr>
      <vt:lpstr>Slavery in Rome</vt:lpstr>
      <vt:lpstr>Slavery in Rome, Cont.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9: the glory of ancient rome</dc:title>
  <dc:creator>Borho, Michelle</dc:creator>
  <cp:lastModifiedBy>Coleman, DeShenia</cp:lastModifiedBy>
  <cp:revision>6</cp:revision>
  <dcterms:created xsi:type="dcterms:W3CDTF">2019-03-15T19:38:37Z</dcterms:created>
  <dcterms:modified xsi:type="dcterms:W3CDTF">2019-03-20T17:55:43Z</dcterms:modified>
</cp:coreProperties>
</file>