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73" r:id="rId4"/>
    <p:sldId id="257" r:id="rId5"/>
    <p:sldId id="258" r:id="rId6"/>
    <p:sldId id="259" r:id="rId7"/>
    <p:sldId id="260"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41"/>
    <p:restoredTop sz="94716"/>
  </p:normalViewPr>
  <p:slideViewPr>
    <p:cSldViewPr snapToGrid="0" snapToObjects="1">
      <p:cViewPr varScale="1">
        <p:scale>
          <a:sx n="129" d="100"/>
          <a:sy n="129" d="100"/>
        </p:scale>
        <p:origin x="3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2/21/19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63BB-FD2E-1A4B-9689-BF41C7E22926}"/>
              </a:ext>
            </a:extLst>
          </p:cNvPr>
          <p:cNvSpPr>
            <a:spLocks noGrp="1"/>
          </p:cNvSpPr>
          <p:nvPr>
            <p:ph type="ctrTitle"/>
          </p:nvPr>
        </p:nvSpPr>
        <p:spPr>
          <a:xfrm>
            <a:off x="1314562" y="623860"/>
            <a:ext cx="7766936" cy="1646302"/>
          </a:xfrm>
        </p:spPr>
        <p:txBody>
          <a:bodyPr/>
          <a:lstStyle/>
          <a:p>
            <a:r>
              <a:rPr lang="en-US" dirty="0"/>
              <a:t>Chapter 8: The Rise of Ancient Rome</a:t>
            </a:r>
          </a:p>
        </p:txBody>
      </p:sp>
      <p:pic>
        <p:nvPicPr>
          <p:cNvPr id="5" name="Picture 4">
            <a:extLst>
              <a:ext uri="{FF2B5EF4-FFF2-40B4-BE49-F238E27FC236}">
                <a16:creationId xmlns:a16="http://schemas.microsoft.com/office/drawing/2014/main" id="{B8AE9847-3AAE-424B-A836-1BFE236641C2}"/>
              </a:ext>
            </a:extLst>
          </p:cNvPr>
          <p:cNvPicPr>
            <a:picLocks noChangeAspect="1"/>
          </p:cNvPicPr>
          <p:nvPr/>
        </p:nvPicPr>
        <p:blipFill>
          <a:blip r:embed="rId2"/>
          <a:stretch>
            <a:fillRect/>
          </a:stretch>
        </p:blipFill>
        <p:spPr>
          <a:xfrm>
            <a:off x="737045" y="2751425"/>
            <a:ext cx="7235007" cy="4038377"/>
          </a:xfrm>
          <a:prstGeom prst="rect">
            <a:avLst/>
          </a:prstGeom>
        </p:spPr>
      </p:pic>
    </p:spTree>
    <p:extLst>
      <p:ext uri="{BB962C8B-B14F-4D97-AF65-F5344CB8AC3E}">
        <p14:creationId xmlns:p14="http://schemas.microsoft.com/office/powerpoint/2010/main" val="1197601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F6DA-A4DA-0440-BA9D-9DAA70A9CAFB}"/>
              </a:ext>
            </a:extLst>
          </p:cNvPr>
          <p:cNvSpPr>
            <a:spLocks noGrp="1"/>
          </p:cNvSpPr>
          <p:nvPr>
            <p:ph type="title"/>
          </p:nvPr>
        </p:nvSpPr>
        <p:spPr>
          <a:xfrm rot="417107">
            <a:off x="2312810" y="919579"/>
            <a:ext cx="8596668" cy="1320800"/>
          </a:xfrm>
        </p:spPr>
        <p:txBody>
          <a:bodyPr>
            <a:normAutofit fontScale="90000"/>
          </a:bodyPr>
          <a:lstStyle/>
          <a:p>
            <a:pPr algn="ctr"/>
            <a:r>
              <a:rPr lang="en-US" sz="4400" b="1" dirty="0"/>
              <a:t>Other Important</a:t>
            </a:r>
            <a:br>
              <a:rPr lang="en-US" sz="4400" b="1" dirty="0"/>
            </a:br>
            <a:r>
              <a:rPr lang="en-US" sz="4400" b="1" dirty="0"/>
              <a:t>Officials</a:t>
            </a:r>
            <a:br>
              <a:rPr lang="en-US" dirty="0"/>
            </a:br>
            <a:endParaRPr lang="en-US" dirty="0"/>
          </a:p>
        </p:txBody>
      </p:sp>
      <p:sp>
        <p:nvSpPr>
          <p:cNvPr id="3" name="Content Placeholder 2">
            <a:extLst>
              <a:ext uri="{FF2B5EF4-FFF2-40B4-BE49-F238E27FC236}">
                <a16:creationId xmlns:a16="http://schemas.microsoft.com/office/drawing/2014/main" id="{1BAB37FF-429F-8040-92F0-5E37191C5A9D}"/>
              </a:ext>
            </a:extLst>
          </p:cNvPr>
          <p:cNvSpPr>
            <a:spLocks noGrp="1"/>
          </p:cNvSpPr>
          <p:nvPr>
            <p:ph idx="1"/>
          </p:nvPr>
        </p:nvSpPr>
        <p:spPr>
          <a:xfrm>
            <a:off x="0" y="2858605"/>
            <a:ext cx="10957810" cy="4216734"/>
          </a:xfrm>
        </p:spPr>
        <p:txBody>
          <a:bodyPr>
            <a:noAutofit/>
          </a:bodyPr>
          <a:lstStyle/>
          <a:p>
            <a:pPr lvl="1"/>
            <a:r>
              <a:rPr lang="en-US" sz="2800" dirty="0"/>
              <a:t>The Romans knew that their government might not work if the two consuls </a:t>
            </a:r>
            <a:r>
              <a:rPr lang="en-US" sz="2800" b="1" u="sng" dirty="0">
                <a:solidFill>
                  <a:srgbClr val="FF0000"/>
                </a:solidFill>
              </a:rPr>
              <a:t>disagreed</a:t>
            </a:r>
            <a:r>
              <a:rPr lang="en-US" sz="2800" dirty="0"/>
              <a:t>. For this reason, Roman law held that a </a:t>
            </a:r>
            <a:r>
              <a:rPr lang="en-US" sz="2800" b="1" u="sng" dirty="0">
                <a:solidFill>
                  <a:srgbClr val="FF0000"/>
                </a:solidFill>
              </a:rPr>
              <a:t>dictator</a:t>
            </a:r>
            <a:r>
              <a:rPr lang="en-US" sz="2800" dirty="0"/>
              <a:t> could be </a:t>
            </a:r>
            <a:r>
              <a:rPr lang="en-US" sz="2800" b="1" u="sng" dirty="0">
                <a:solidFill>
                  <a:srgbClr val="FF0000"/>
                </a:solidFill>
              </a:rPr>
              <a:t>appointed</a:t>
            </a:r>
            <a:r>
              <a:rPr lang="en-US" sz="2800" dirty="0"/>
              <a:t> to handle an </a:t>
            </a:r>
            <a:r>
              <a:rPr lang="en-US" sz="2800" b="1" u="sng" dirty="0">
                <a:solidFill>
                  <a:srgbClr val="FF0000"/>
                </a:solidFill>
              </a:rPr>
              <a:t>emergency</a:t>
            </a:r>
            <a:r>
              <a:rPr lang="en-US" sz="2800" dirty="0"/>
              <a:t>.</a:t>
            </a:r>
          </a:p>
          <a:p>
            <a:pPr lvl="2"/>
            <a:r>
              <a:rPr lang="en-US" sz="2800" dirty="0"/>
              <a:t>In the Roman Republic, a </a:t>
            </a:r>
            <a:r>
              <a:rPr lang="en-US" sz="2800" b="1" u="sng" dirty="0">
                <a:solidFill>
                  <a:srgbClr val="FF0000"/>
                </a:solidFill>
              </a:rPr>
              <a:t>dictator</a:t>
            </a:r>
            <a:r>
              <a:rPr lang="en-US" sz="2800" dirty="0"/>
              <a:t> was a Roman official who had all the </a:t>
            </a:r>
            <a:r>
              <a:rPr lang="en-US" sz="2800" b="1" u="sng" dirty="0">
                <a:solidFill>
                  <a:srgbClr val="FF0000"/>
                </a:solidFill>
              </a:rPr>
              <a:t>powers of a king</a:t>
            </a:r>
            <a:r>
              <a:rPr lang="en-US" sz="2800" dirty="0">
                <a:solidFill>
                  <a:srgbClr val="FF0000"/>
                </a:solidFill>
              </a:rPr>
              <a:t> </a:t>
            </a:r>
            <a:r>
              <a:rPr lang="en-US" sz="2800" dirty="0"/>
              <a:t>but could hold office for only </a:t>
            </a:r>
            <a:r>
              <a:rPr lang="en-US" sz="2800" b="1" u="sng" dirty="0">
                <a:solidFill>
                  <a:srgbClr val="FF0000"/>
                </a:solidFill>
              </a:rPr>
              <a:t>six months</a:t>
            </a:r>
            <a:r>
              <a:rPr lang="en-US" sz="2800" dirty="0">
                <a:solidFill>
                  <a:srgbClr val="FF0000"/>
                </a:solidFill>
              </a:rPr>
              <a:t>.</a:t>
            </a:r>
          </a:p>
          <a:p>
            <a:pPr lvl="1"/>
            <a:r>
              <a:rPr lang="en-US" sz="2800" b="1" u="sng" dirty="0">
                <a:solidFill>
                  <a:srgbClr val="FF0000"/>
                </a:solidFill>
              </a:rPr>
              <a:t>Praetors</a:t>
            </a:r>
            <a:r>
              <a:rPr lang="en-US" sz="2800" dirty="0"/>
              <a:t> were other important officials. The praetors helped to develop some of the first rules for Roman courts of law.</a:t>
            </a:r>
          </a:p>
        </p:txBody>
      </p:sp>
      <p:pic>
        <p:nvPicPr>
          <p:cNvPr id="4" name="Picture 3">
            <a:extLst>
              <a:ext uri="{FF2B5EF4-FFF2-40B4-BE49-F238E27FC236}">
                <a16:creationId xmlns:a16="http://schemas.microsoft.com/office/drawing/2014/main" id="{6A51924A-6739-2A48-AA2A-E28A4905368E}"/>
              </a:ext>
            </a:extLst>
          </p:cNvPr>
          <p:cNvPicPr>
            <a:picLocks noChangeAspect="1"/>
          </p:cNvPicPr>
          <p:nvPr/>
        </p:nvPicPr>
        <p:blipFill>
          <a:blip r:embed="rId2"/>
          <a:stretch>
            <a:fillRect/>
          </a:stretch>
        </p:blipFill>
        <p:spPr>
          <a:xfrm>
            <a:off x="1001529" y="404189"/>
            <a:ext cx="2240664" cy="2097803"/>
          </a:xfrm>
          <a:prstGeom prst="rect">
            <a:avLst/>
          </a:prstGeom>
        </p:spPr>
      </p:pic>
    </p:spTree>
    <p:extLst>
      <p:ext uri="{BB962C8B-B14F-4D97-AF65-F5344CB8AC3E}">
        <p14:creationId xmlns:p14="http://schemas.microsoft.com/office/powerpoint/2010/main" val="329806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74655-3320-3843-A6E2-79FDAAEDC9B1}"/>
              </a:ext>
            </a:extLst>
          </p:cNvPr>
          <p:cNvSpPr>
            <a:spLocks noGrp="1"/>
          </p:cNvSpPr>
          <p:nvPr>
            <p:ph type="title"/>
          </p:nvPr>
        </p:nvSpPr>
        <p:spPr>
          <a:xfrm>
            <a:off x="2671733" y="119173"/>
            <a:ext cx="8596668" cy="1320800"/>
          </a:xfrm>
        </p:spPr>
        <p:txBody>
          <a:bodyPr/>
          <a:lstStyle/>
          <a:p>
            <a:r>
              <a:rPr lang="en-US" b="1" dirty="0"/>
              <a:t>Patricians Versus Plebeians</a:t>
            </a:r>
            <a:br>
              <a:rPr lang="en-US" dirty="0"/>
            </a:br>
            <a:endParaRPr lang="en-US" dirty="0"/>
          </a:p>
        </p:txBody>
      </p:sp>
      <p:sp>
        <p:nvSpPr>
          <p:cNvPr id="3" name="Content Placeholder 2">
            <a:extLst>
              <a:ext uri="{FF2B5EF4-FFF2-40B4-BE49-F238E27FC236}">
                <a16:creationId xmlns:a16="http://schemas.microsoft.com/office/drawing/2014/main" id="{6469FB49-C981-1D48-8D0F-17BCBAF59A0A}"/>
              </a:ext>
            </a:extLst>
          </p:cNvPr>
          <p:cNvSpPr>
            <a:spLocks noGrp="1"/>
          </p:cNvSpPr>
          <p:nvPr>
            <p:ph idx="1"/>
          </p:nvPr>
        </p:nvSpPr>
        <p:spPr>
          <a:xfrm>
            <a:off x="258719" y="850276"/>
            <a:ext cx="11674561" cy="3880773"/>
          </a:xfrm>
        </p:spPr>
        <p:txBody>
          <a:bodyPr>
            <a:normAutofit/>
          </a:bodyPr>
          <a:lstStyle/>
          <a:p>
            <a:pPr lvl="0"/>
            <a:r>
              <a:rPr lang="en-US" sz="2400" dirty="0"/>
              <a:t>The expansion of Rome’s influence throughout Italy caused growing </a:t>
            </a:r>
            <a:r>
              <a:rPr lang="en-US" sz="2400" b="1" u="sng" dirty="0">
                <a:solidFill>
                  <a:srgbClr val="FF0000"/>
                </a:solidFill>
              </a:rPr>
              <a:t>troubles</a:t>
            </a:r>
            <a:r>
              <a:rPr lang="en-US" sz="2400" dirty="0"/>
              <a:t> between </a:t>
            </a:r>
            <a:r>
              <a:rPr lang="en-US" sz="2400" b="1" u="sng" dirty="0">
                <a:solidFill>
                  <a:srgbClr val="FF0000"/>
                </a:solidFill>
              </a:rPr>
              <a:t>patricians</a:t>
            </a:r>
            <a:r>
              <a:rPr lang="en-US" sz="2400" dirty="0"/>
              <a:t> and </a:t>
            </a:r>
            <a:r>
              <a:rPr lang="en-US" sz="2400" b="1" u="sng" dirty="0">
                <a:solidFill>
                  <a:srgbClr val="FF0000"/>
                </a:solidFill>
              </a:rPr>
              <a:t>plebeians</a:t>
            </a:r>
            <a:r>
              <a:rPr lang="en-US" sz="2400" dirty="0">
                <a:solidFill>
                  <a:srgbClr val="FF0000"/>
                </a:solidFill>
              </a:rPr>
              <a:t>. </a:t>
            </a:r>
          </a:p>
          <a:p>
            <a:pPr lvl="0"/>
            <a:r>
              <a:rPr lang="en-US" sz="2400" dirty="0"/>
              <a:t>Many </a:t>
            </a:r>
            <a:r>
              <a:rPr lang="en-US" sz="2400" b="1" u="sng" dirty="0">
                <a:solidFill>
                  <a:srgbClr val="FF0000"/>
                </a:solidFill>
              </a:rPr>
              <a:t>patricians</a:t>
            </a:r>
            <a:r>
              <a:rPr lang="en-US" sz="2400" dirty="0"/>
              <a:t> grew </a:t>
            </a:r>
            <a:r>
              <a:rPr lang="en-US" sz="2400" b="1" u="sng" dirty="0">
                <a:solidFill>
                  <a:srgbClr val="FF0000"/>
                </a:solidFill>
              </a:rPr>
              <a:t>wealthy</a:t>
            </a:r>
            <a:r>
              <a:rPr lang="en-US" sz="2400" dirty="0"/>
              <a:t> because of Rome’s conquests. They took riches from those they had defeated in war. Then, they bought land from small farmers and created huge farms whose work was done by slaves captured in conquest. Many </a:t>
            </a:r>
            <a:r>
              <a:rPr lang="en-US" sz="2400" b="1" u="sng" dirty="0">
                <a:solidFill>
                  <a:srgbClr val="FF0000"/>
                </a:solidFill>
              </a:rPr>
              <a:t>plebeian farmers</a:t>
            </a:r>
            <a:r>
              <a:rPr lang="en-US" sz="2400" dirty="0">
                <a:solidFill>
                  <a:srgbClr val="FF0000"/>
                </a:solidFill>
              </a:rPr>
              <a:t> </a:t>
            </a:r>
            <a:r>
              <a:rPr lang="en-US" sz="2400" dirty="0"/>
              <a:t>found themselves </a:t>
            </a:r>
            <a:r>
              <a:rPr lang="en-US" sz="2400" b="1" u="sng" dirty="0">
                <a:solidFill>
                  <a:srgbClr val="FF0000"/>
                </a:solidFill>
              </a:rPr>
              <a:t>without work</a:t>
            </a:r>
            <a:r>
              <a:rPr lang="en-US" sz="2400" dirty="0">
                <a:solidFill>
                  <a:srgbClr val="FF0000"/>
                </a:solidFill>
              </a:rPr>
              <a:t> </a:t>
            </a:r>
            <a:r>
              <a:rPr lang="en-US" sz="2400" dirty="0"/>
              <a:t>because of this.</a:t>
            </a:r>
          </a:p>
        </p:txBody>
      </p:sp>
      <p:pic>
        <p:nvPicPr>
          <p:cNvPr id="4" name="Picture 3">
            <a:extLst>
              <a:ext uri="{FF2B5EF4-FFF2-40B4-BE49-F238E27FC236}">
                <a16:creationId xmlns:a16="http://schemas.microsoft.com/office/drawing/2014/main" id="{BE579EBB-FC3B-A144-B6DC-BE0F5E098BE1}"/>
              </a:ext>
            </a:extLst>
          </p:cNvPr>
          <p:cNvPicPr>
            <a:picLocks noChangeAspect="1"/>
          </p:cNvPicPr>
          <p:nvPr/>
        </p:nvPicPr>
        <p:blipFill>
          <a:blip r:embed="rId2"/>
          <a:stretch>
            <a:fillRect/>
          </a:stretch>
        </p:blipFill>
        <p:spPr>
          <a:xfrm>
            <a:off x="2671733" y="3476983"/>
            <a:ext cx="6607179" cy="3381017"/>
          </a:xfrm>
          <a:prstGeom prst="rect">
            <a:avLst/>
          </a:prstGeom>
        </p:spPr>
      </p:pic>
    </p:spTree>
    <p:extLst>
      <p:ext uri="{BB962C8B-B14F-4D97-AF65-F5344CB8AC3E}">
        <p14:creationId xmlns:p14="http://schemas.microsoft.com/office/powerpoint/2010/main" val="307276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3CA2-14F3-7C42-AC7B-55F8C5474D4F}"/>
              </a:ext>
            </a:extLst>
          </p:cNvPr>
          <p:cNvSpPr>
            <a:spLocks noGrp="1"/>
          </p:cNvSpPr>
          <p:nvPr>
            <p:ph type="title"/>
          </p:nvPr>
        </p:nvSpPr>
        <p:spPr>
          <a:xfrm>
            <a:off x="419100" y="706769"/>
            <a:ext cx="8596668" cy="1320800"/>
          </a:xfrm>
        </p:spPr>
        <p:txBody>
          <a:bodyPr/>
          <a:lstStyle/>
          <a:p>
            <a:r>
              <a:rPr lang="en-US" b="1" dirty="0"/>
              <a:t>Patricians Versus Plebeians, Cont.</a:t>
            </a:r>
            <a:endParaRPr lang="en-US" dirty="0"/>
          </a:p>
        </p:txBody>
      </p:sp>
      <p:sp>
        <p:nvSpPr>
          <p:cNvPr id="3" name="Content Placeholder 2">
            <a:extLst>
              <a:ext uri="{FF2B5EF4-FFF2-40B4-BE49-F238E27FC236}">
                <a16:creationId xmlns:a16="http://schemas.microsoft.com/office/drawing/2014/main" id="{36297393-8592-4142-BBF5-22A72F49FEAA}"/>
              </a:ext>
            </a:extLst>
          </p:cNvPr>
          <p:cNvSpPr>
            <a:spLocks noGrp="1"/>
          </p:cNvSpPr>
          <p:nvPr>
            <p:ph idx="1"/>
          </p:nvPr>
        </p:nvSpPr>
        <p:spPr>
          <a:xfrm>
            <a:off x="266700" y="1752600"/>
            <a:ext cx="7709502" cy="4716131"/>
          </a:xfrm>
        </p:spPr>
        <p:txBody>
          <a:bodyPr>
            <a:normAutofit lnSpcReduction="10000"/>
          </a:bodyPr>
          <a:lstStyle/>
          <a:p>
            <a:pPr lvl="0"/>
            <a:r>
              <a:rPr lang="en-US" sz="2800" dirty="0"/>
              <a:t>Eventually, angry plebeians </a:t>
            </a:r>
            <a:r>
              <a:rPr lang="en-US" sz="2800" b="1" u="sng" dirty="0">
                <a:solidFill>
                  <a:srgbClr val="FF0000"/>
                </a:solidFill>
              </a:rPr>
              <a:t>refused</a:t>
            </a:r>
            <a:r>
              <a:rPr lang="en-US" sz="2800" dirty="0"/>
              <a:t> to fight in the </a:t>
            </a:r>
            <a:r>
              <a:rPr lang="en-US" sz="2800" b="1" u="sng" dirty="0">
                <a:solidFill>
                  <a:srgbClr val="FF0000"/>
                </a:solidFill>
              </a:rPr>
              <a:t>Roman army</a:t>
            </a:r>
            <a:r>
              <a:rPr lang="en-US" sz="2800" dirty="0"/>
              <a:t>. It was then that the patricians gave in to one of the main demands of the plebeians.</a:t>
            </a:r>
          </a:p>
          <a:p>
            <a:pPr lvl="1"/>
            <a:r>
              <a:rPr lang="en-US" sz="2800" dirty="0"/>
              <a:t>This demand was for a written code of laws which was called the </a:t>
            </a:r>
            <a:r>
              <a:rPr lang="en-US" sz="2800" b="1" u="sng" dirty="0">
                <a:solidFill>
                  <a:srgbClr val="FF0000"/>
                </a:solidFill>
              </a:rPr>
              <a:t>Laws of the Twelve Tables.</a:t>
            </a:r>
            <a:r>
              <a:rPr lang="en-US" sz="2800" b="1" dirty="0"/>
              <a:t> </a:t>
            </a:r>
            <a:r>
              <a:rPr lang="en-US" sz="2800" dirty="0"/>
              <a:t>It applied </a:t>
            </a:r>
            <a:r>
              <a:rPr lang="en-US" sz="2800" b="1" u="sng" dirty="0">
                <a:solidFill>
                  <a:srgbClr val="FF0000"/>
                </a:solidFill>
              </a:rPr>
              <a:t>equally</a:t>
            </a:r>
            <a:r>
              <a:rPr lang="en-US" sz="2800" dirty="0"/>
              <a:t> to </a:t>
            </a:r>
            <a:r>
              <a:rPr lang="en-US" sz="2800" b="1" u="sng" dirty="0">
                <a:solidFill>
                  <a:srgbClr val="FF0000"/>
                </a:solidFill>
              </a:rPr>
              <a:t>all citizens</a:t>
            </a:r>
            <a:r>
              <a:rPr lang="en-US" sz="2800" dirty="0"/>
              <a:t>.</a:t>
            </a:r>
          </a:p>
          <a:p>
            <a:pPr lvl="1"/>
            <a:r>
              <a:rPr lang="en-US" sz="2800" dirty="0"/>
              <a:t>Despite this victory, the plebeians never managed to gain power equal to that of the patricians.</a:t>
            </a:r>
          </a:p>
        </p:txBody>
      </p:sp>
      <p:pic>
        <p:nvPicPr>
          <p:cNvPr id="4" name="Picture 3">
            <a:extLst>
              <a:ext uri="{FF2B5EF4-FFF2-40B4-BE49-F238E27FC236}">
                <a16:creationId xmlns:a16="http://schemas.microsoft.com/office/drawing/2014/main" id="{07443BC3-84EA-EF42-B18F-25D66E91D71C}"/>
              </a:ext>
            </a:extLst>
          </p:cNvPr>
          <p:cNvPicPr>
            <a:picLocks noChangeAspect="1"/>
          </p:cNvPicPr>
          <p:nvPr/>
        </p:nvPicPr>
        <p:blipFill>
          <a:blip r:embed="rId2"/>
          <a:stretch>
            <a:fillRect/>
          </a:stretch>
        </p:blipFill>
        <p:spPr>
          <a:xfrm flipH="1">
            <a:off x="7976202" y="706769"/>
            <a:ext cx="4215797" cy="6151231"/>
          </a:xfrm>
          <a:prstGeom prst="rect">
            <a:avLst/>
          </a:prstGeom>
        </p:spPr>
      </p:pic>
    </p:spTree>
    <p:extLst>
      <p:ext uri="{BB962C8B-B14F-4D97-AF65-F5344CB8AC3E}">
        <p14:creationId xmlns:p14="http://schemas.microsoft.com/office/powerpoint/2010/main" val="1165554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9121-1593-5F49-B8BE-6D7184DDC370}"/>
              </a:ext>
            </a:extLst>
          </p:cNvPr>
          <p:cNvSpPr>
            <a:spLocks noGrp="1"/>
          </p:cNvSpPr>
          <p:nvPr>
            <p:ph type="title"/>
          </p:nvPr>
        </p:nvSpPr>
        <p:spPr>
          <a:xfrm rot="21271814">
            <a:off x="677334" y="478964"/>
            <a:ext cx="4123266" cy="1320800"/>
          </a:xfrm>
        </p:spPr>
        <p:txBody>
          <a:bodyPr>
            <a:normAutofit fontScale="90000"/>
          </a:bodyPr>
          <a:lstStyle/>
          <a:p>
            <a:r>
              <a:rPr lang="en-US" sz="4000" b="1" dirty="0"/>
              <a:t>Master of the Mediterranean</a:t>
            </a:r>
            <a:br>
              <a:rPr lang="en-US" dirty="0"/>
            </a:br>
            <a:endParaRPr lang="en-US" dirty="0"/>
          </a:p>
        </p:txBody>
      </p:sp>
      <p:sp>
        <p:nvSpPr>
          <p:cNvPr id="3" name="Content Placeholder 2">
            <a:extLst>
              <a:ext uri="{FF2B5EF4-FFF2-40B4-BE49-F238E27FC236}">
                <a16:creationId xmlns:a16="http://schemas.microsoft.com/office/drawing/2014/main" id="{022EF44B-9682-784F-868E-3A61F924E279}"/>
              </a:ext>
            </a:extLst>
          </p:cNvPr>
          <p:cNvSpPr>
            <a:spLocks noGrp="1"/>
          </p:cNvSpPr>
          <p:nvPr>
            <p:ph idx="1"/>
          </p:nvPr>
        </p:nvSpPr>
        <p:spPr>
          <a:xfrm>
            <a:off x="330847" y="2333164"/>
            <a:ext cx="4523316" cy="4524836"/>
          </a:xfrm>
        </p:spPr>
        <p:txBody>
          <a:bodyPr>
            <a:normAutofit fontScale="92500" lnSpcReduction="20000"/>
          </a:bodyPr>
          <a:lstStyle/>
          <a:p>
            <a:r>
              <a:rPr lang="en-US" sz="3200" dirty="0"/>
              <a:t>While patricians and plebeians fought for power in Rome, Roman armies were </a:t>
            </a:r>
            <a:r>
              <a:rPr lang="en-US" sz="3200" b="1" u="sng" dirty="0">
                <a:solidFill>
                  <a:srgbClr val="FF0000"/>
                </a:solidFill>
              </a:rPr>
              <a:t>conquering new territories</a:t>
            </a:r>
            <a:r>
              <a:rPr lang="en-US" sz="3200" dirty="0"/>
              <a:t>, such as Carthage (a North African city in what is now the country of Tunisia) and Macedonia.</a:t>
            </a:r>
          </a:p>
          <a:p>
            <a:pPr marL="0" indent="0">
              <a:buNone/>
            </a:pPr>
            <a:endParaRPr lang="en-US" dirty="0"/>
          </a:p>
        </p:txBody>
      </p:sp>
      <p:pic>
        <p:nvPicPr>
          <p:cNvPr id="5" name="Picture 4">
            <a:extLst>
              <a:ext uri="{FF2B5EF4-FFF2-40B4-BE49-F238E27FC236}">
                <a16:creationId xmlns:a16="http://schemas.microsoft.com/office/drawing/2014/main" id="{A66A6341-B3E9-D546-A069-85CC0136482C}"/>
              </a:ext>
            </a:extLst>
          </p:cNvPr>
          <p:cNvPicPr>
            <a:picLocks noChangeAspect="1"/>
          </p:cNvPicPr>
          <p:nvPr/>
        </p:nvPicPr>
        <p:blipFill>
          <a:blip r:embed="rId2"/>
          <a:stretch>
            <a:fillRect/>
          </a:stretch>
        </p:blipFill>
        <p:spPr>
          <a:xfrm>
            <a:off x="4854163" y="1139364"/>
            <a:ext cx="7407480" cy="5185236"/>
          </a:xfrm>
          <a:prstGeom prst="rect">
            <a:avLst/>
          </a:prstGeom>
        </p:spPr>
      </p:pic>
    </p:spTree>
    <p:extLst>
      <p:ext uri="{BB962C8B-B14F-4D97-AF65-F5344CB8AC3E}">
        <p14:creationId xmlns:p14="http://schemas.microsoft.com/office/powerpoint/2010/main" val="3905910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752F-CE06-2F47-A179-BE9BAC3F1925}"/>
              </a:ext>
            </a:extLst>
          </p:cNvPr>
          <p:cNvSpPr>
            <a:spLocks noGrp="1"/>
          </p:cNvSpPr>
          <p:nvPr>
            <p:ph type="title"/>
          </p:nvPr>
        </p:nvSpPr>
        <p:spPr>
          <a:xfrm>
            <a:off x="410634" y="838200"/>
            <a:ext cx="4041602" cy="1320800"/>
          </a:xfrm>
        </p:spPr>
        <p:txBody>
          <a:bodyPr>
            <a:noAutofit/>
          </a:bodyPr>
          <a:lstStyle/>
          <a:p>
            <a:pPr algn="ctr"/>
            <a:r>
              <a:rPr lang="en-US" b="1" dirty="0"/>
              <a:t>The Decline of the Republic</a:t>
            </a:r>
            <a:br>
              <a:rPr lang="en-US" dirty="0"/>
            </a:br>
            <a:endParaRPr lang="en-US" dirty="0"/>
          </a:p>
        </p:txBody>
      </p:sp>
      <p:sp>
        <p:nvSpPr>
          <p:cNvPr id="3" name="Content Placeholder 2">
            <a:extLst>
              <a:ext uri="{FF2B5EF4-FFF2-40B4-BE49-F238E27FC236}">
                <a16:creationId xmlns:a16="http://schemas.microsoft.com/office/drawing/2014/main" id="{18015D23-F688-1244-BCF5-00403FE0EEC2}"/>
              </a:ext>
            </a:extLst>
          </p:cNvPr>
          <p:cNvSpPr>
            <a:spLocks noGrp="1"/>
          </p:cNvSpPr>
          <p:nvPr>
            <p:ph idx="1"/>
          </p:nvPr>
        </p:nvSpPr>
        <p:spPr>
          <a:xfrm>
            <a:off x="410634" y="2745120"/>
            <a:ext cx="11781366" cy="4364962"/>
          </a:xfrm>
        </p:spPr>
        <p:txBody>
          <a:bodyPr>
            <a:noAutofit/>
          </a:bodyPr>
          <a:lstStyle/>
          <a:p>
            <a:pPr lvl="0"/>
            <a:r>
              <a:rPr lang="en-US" sz="2600" dirty="0"/>
              <a:t>Even though it ruled a large area, Rome was in </a:t>
            </a:r>
            <a:r>
              <a:rPr lang="en-US" sz="2600" b="1" u="sng" dirty="0">
                <a:solidFill>
                  <a:srgbClr val="FF0000"/>
                </a:solidFill>
              </a:rPr>
              <a:t>trouble</a:t>
            </a:r>
            <a:r>
              <a:rPr lang="en-US" sz="2600" dirty="0"/>
              <a:t> by </a:t>
            </a:r>
            <a:r>
              <a:rPr lang="en-US" sz="2600" b="1" u="sng" dirty="0">
                <a:solidFill>
                  <a:srgbClr val="FF0000"/>
                </a:solidFill>
              </a:rPr>
              <a:t>120 B.C</a:t>
            </a:r>
            <a:r>
              <a:rPr lang="en-US" sz="2600" dirty="0">
                <a:solidFill>
                  <a:srgbClr val="FF0000"/>
                </a:solidFill>
              </a:rPr>
              <a:t>.</a:t>
            </a:r>
            <a:r>
              <a:rPr lang="en-US" sz="2600" dirty="0"/>
              <a:t> Some leaders tried to break up estates and give land to the plebeians. The patricians fought back, and plebeian leaders were murdered.</a:t>
            </a:r>
          </a:p>
          <a:p>
            <a:pPr lvl="0"/>
            <a:r>
              <a:rPr lang="en-US" sz="2600" dirty="0"/>
              <a:t>Over the next </a:t>
            </a:r>
            <a:r>
              <a:rPr lang="en-US" sz="2600" b="1" u="sng" dirty="0">
                <a:solidFill>
                  <a:srgbClr val="FF0000"/>
                </a:solidFill>
              </a:rPr>
              <a:t>75 years</a:t>
            </a:r>
            <a:r>
              <a:rPr lang="en-US" sz="2600" dirty="0"/>
              <a:t>, a number of the most successful Roman generals gathered private armies around them and </a:t>
            </a:r>
            <a:r>
              <a:rPr lang="en-US" sz="2600" b="1" u="sng" dirty="0">
                <a:solidFill>
                  <a:srgbClr val="FF0000"/>
                </a:solidFill>
              </a:rPr>
              <a:t>fought for power</a:t>
            </a:r>
            <a:r>
              <a:rPr lang="en-US" sz="2600" dirty="0"/>
              <a:t>. Consuls no longer respected each other’s veto power.</a:t>
            </a:r>
          </a:p>
          <a:p>
            <a:pPr lvl="0"/>
            <a:r>
              <a:rPr lang="en-US" sz="2600" dirty="0"/>
              <a:t>Rome dissolved into </a:t>
            </a:r>
            <a:r>
              <a:rPr lang="en-US" sz="2600" b="1" u="sng" dirty="0">
                <a:solidFill>
                  <a:srgbClr val="FF0000"/>
                </a:solidFill>
              </a:rPr>
              <a:t>civil war</a:t>
            </a:r>
            <a:r>
              <a:rPr lang="en-US" sz="2600" dirty="0"/>
              <a:t>, with private armies roaming the streets and murdering enemies. As Rome seemed about to break up, </a:t>
            </a:r>
            <a:r>
              <a:rPr lang="en-US" sz="2600" b="1" u="sng" dirty="0">
                <a:solidFill>
                  <a:srgbClr val="FF0000"/>
                </a:solidFill>
              </a:rPr>
              <a:t>Julius Caesar</a:t>
            </a:r>
            <a:r>
              <a:rPr lang="en-US" sz="2600" dirty="0">
                <a:solidFill>
                  <a:srgbClr val="FF0000"/>
                </a:solidFill>
              </a:rPr>
              <a:t> </a:t>
            </a:r>
            <a:r>
              <a:rPr lang="en-US" sz="2600" dirty="0"/>
              <a:t>arose as a </a:t>
            </a:r>
            <a:r>
              <a:rPr lang="en-US" sz="2600" b="1" u="sng" dirty="0">
                <a:solidFill>
                  <a:srgbClr val="FF0000"/>
                </a:solidFill>
              </a:rPr>
              <a:t>strong leader</a:t>
            </a:r>
            <a:r>
              <a:rPr lang="en-US" sz="2600" dirty="0"/>
              <a:t>.</a:t>
            </a:r>
          </a:p>
        </p:txBody>
      </p:sp>
      <p:pic>
        <p:nvPicPr>
          <p:cNvPr id="4" name="Picture 3">
            <a:extLst>
              <a:ext uri="{FF2B5EF4-FFF2-40B4-BE49-F238E27FC236}">
                <a16:creationId xmlns:a16="http://schemas.microsoft.com/office/drawing/2014/main" id="{A3F3FF6A-A872-8D4D-8A74-A516A5C19984}"/>
              </a:ext>
            </a:extLst>
          </p:cNvPr>
          <p:cNvPicPr>
            <a:picLocks noChangeAspect="1"/>
          </p:cNvPicPr>
          <p:nvPr/>
        </p:nvPicPr>
        <p:blipFill>
          <a:blip r:embed="rId2"/>
          <a:stretch>
            <a:fillRect/>
          </a:stretch>
        </p:blipFill>
        <p:spPr>
          <a:xfrm>
            <a:off x="4975667" y="0"/>
            <a:ext cx="5890805" cy="2609850"/>
          </a:xfrm>
          <a:prstGeom prst="rect">
            <a:avLst/>
          </a:prstGeom>
        </p:spPr>
      </p:pic>
    </p:spTree>
    <p:extLst>
      <p:ext uri="{BB962C8B-B14F-4D97-AF65-F5344CB8AC3E}">
        <p14:creationId xmlns:p14="http://schemas.microsoft.com/office/powerpoint/2010/main" val="220238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1A0A-5297-DD42-A612-FE6E94B360AB}"/>
              </a:ext>
            </a:extLst>
          </p:cNvPr>
          <p:cNvSpPr>
            <a:spLocks noGrp="1"/>
          </p:cNvSpPr>
          <p:nvPr>
            <p:ph type="title"/>
          </p:nvPr>
        </p:nvSpPr>
        <p:spPr>
          <a:xfrm>
            <a:off x="1229784" y="482600"/>
            <a:ext cx="8596668" cy="1320800"/>
          </a:xfrm>
        </p:spPr>
        <p:txBody>
          <a:bodyPr/>
          <a:lstStyle/>
          <a:p>
            <a:r>
              <a:rPr lang="en-US" b="1" dirty="0"/>
              <a:t>The Rise of Julius Caesar</a:t>
            </a:r>
            <a:br>
              <a:rPr lang="en-US" dirty="0"/>
            </a:br>
            <a:endParaRPr lang="en-US" dirty="0"/>
          </a:p>
        </p:txBody>
      </p:sp>
      <p:sp>
        <p:nvSpPr>
          <p:cNvPr id="3" name="Content Placeholder 2">
            <a:extLst>
              <a:ext uri="{FF2B5EF4-FFF2-40B4-BE49-F238E27FC236}">
                <a16:creationId xmlns:a16="http://schemas.microsoft.com/office/drawing/2014/main" id="{DF05CFBA-59F8-4241-B1EA-E2BE668E3329}"/>
              </a:ext>
            </a:extLst>
          </p:cNvPr>
          <p:cNvSpPr>
            <a:spLocks noGrp="1"/>
          </p:cNvSpPr>
          <p:nvPr>
            <p:ph idx="1"/>
          </p:nvPr>
        </p:nvSpPr>
        <p:spPr>
          <a:xfrm>
            <a:off x="165365" y="1496219"/>
            <a:ext cx="7990416" cy="5008561"/>
          </a:xfrm>
        </p:spPr>
        <p:txBody>
          <a:bodyPr>
            <a:noAutofit/>
          </a:bodyPr>
          <a:lstStyle/>
          <a:p>
            <a:pPr lvl="0"/>
            <a:r>
              <a:rPr lang="en-US" sz="2900" dirty="0"/>
              <a:t>Caesar was a smart leader, </a:t>
            </a:r>
            <a:r>
              <a:rPr lang="en-US" sz="2900" b="1" u="sng" dirty="0">
                <a:solidFill>
                  <a:srgbClr val="FF0000"/>
                </a:solidFill>
              </a:rPr>
              <a:t>eager for power</a:t>
            </a:r>
            <a:r>
              <a:rPr lang="en-US" sz="2900" dirty="0"/>
              <a:t>.</a:t>
            </a:r>
          </a:p>
          <a:p>
            <a:pPr lvl="0"/>
            <a:r>
              <a:rPr lang="en-US" sz="2900" dirty="0"/>
              <a:t>From 58 to 51 B.C., he led the army that conquered </a:t>
            </a:r>
            <a:r>
              <a:rPr lang="en-US" sz="2900" b="1" u="sng" dirty="0">
                <a:solidFill>
                  <a:srgbClr val="FF0000"/>
                </a:solidFill>
              </a:rPr>
              <a:t>Gaul</a:t>
            </a:r>
            <a:r>
              <a:rPr lang="en-US" sz="2900" dirty="0"/>
              <a:t>. He killed, enslaved, and uprooted millions of </a:t>
            </a:r>
            <a:r>
              <a:rPr lang="en-US" sz="2900" dirty="0" err="1"/>
              <a:t>Gauls</a:t>
            </a:r>
            <a:r>
              <a:rPr lang="en-US" sz="2900" dirty="0"/>
              <a:t>. He captured huge amounts of gold. His strong leadership won him the </a:t>
            </a:r>
            <a:r>
              <a:rPr lang="en-US" sz="2900" b="1" u="sng" dirty="0">
                <a:solidFill>
                  <a:srgbClr val="FF0000"/>
                </a:solidFill>
              </a:rPr>
              <a:t>loyalty</a:t>
            </a:r>
            <a:r>
              <a:rPr lang="en-US" sz="2900" dirty="0"/>
              <a:t> of his </a:t>
            </a:r>
            <a:r>
              <a:rPr lang="en-US" sz="2900" b="1" u="sng" dirty="0">
                <a:solidFill>
                  <a:srgbClr val="FF0000"/>
                </a:solidFill>
              </a:rPr>
              <a:t>troops</a:t>
            </a:r>
            <a:r>
              <a:rPr lang="en-US" sz="2900" dirty="0"/>
              <a:t>.</a:t>
            </a:r>
          </a:p>
          <a:p>
            <a:pPr lvl="0"/>
            <a:r>
              <a:rPr lang="en-US" sz="2900" dirty="0"/>
              <a:t>In 49 B.C., Caesar returned to Italy. </a:t>
            </a:r>
            <a:r>
              <a:rPr lang="en-US" sz="2900" b="1" u="sng" dirty="0">
                <a:solidFill>
                  <a:srgbClr val="FF0000"/>
                </a:solidFill>
              </a:rPr>
              <a:t>War</a:t>
            </a:r>
            <a:r>
              <a:rPr lang="en-US" sz="2900" dirty="0"/>
              <a:t> broke out between </a:t>
            </a:r>
            <a:r>
              <a:rPr lang="en-US" sz="2900" b="1" u="sng" dirty="0">
                <a:solidFill>
                  <a:srgbClr val="FF0000"/>
                </a:solidFill>
              </a:rPr>
              <a:t>Caesar</a:t>
            </a:r>
            <a:r>
              <a:rPr lang="en-US" sz="2900" dirty="0"/>
              <a:t> and the </a:t>
            </a:r>
            <a:r>
              <a:rPr lang="en-US" sz="2900" b="1" u="sng" dirty="0">
                <a:solidFill>
                  <a:srgbClr val="FF0000"/>
                </a:solidFill>
              </a:rPr>
              <a:t>senate</a:t>
            </a:r>
            <a:r>
              <a:rPr lang="en-US" sz="2900" dirty="0"/>
              <a:t>. Caesar won the war and became </a:t>
            </a:r>
            <a:r>
              <a:rPr lang="en-US" sz="2900" b="1" u="sng" dirty="0">
                <a:solidFill>
                  <a:srgbClr val="FF0000"/>
                </a:solidFill>
              </a:rPr>
              <a:t>dictator</a:t>
            </a:r>
            <a:r>
              <a:rPr lang="en-US" sz="2900" dirty="0"/>
              <a:t> of the Roman world in 48 B.C. Caesar’s rule lasted much longer than six months, though.</a:t>
            </a:r>
          </a:p>
        </p:txBody>
      </p:sp>
      <p:pic>
        <p:nvPicPr>
          <p:cNvPr id="4" name="Picture 3">
            <a:extLst>
              <a:ext uri="{FF2B5EF4-FFF2-40B4-BE49-F238E27FC236}">
                <a16:creationId xmlns:a16="http://schemas.microsoft.com/office/drawing/2014/main" id="{55250401-DCA7-7349-A694-AFAAFE86508D}"/>
              </a:ext>
            </a:extLst>
          </p:cNvPr>
          <p:cNvPicPr>
            <a:picLocks noChangeAspect="1"/>
          </p:cNvPicPr>
          <p:nvPr/>
        </p:nvPicPr>
        <p:blipFill>
          <a:blip r:embed="rId2"/>
          <a:stretch>
            <a:fillRect/>
          </a:stretch>
        </p:blipFill>
        <p:spPr>
          <a:xfrm>
            <a:off x="8155781" y="660400"/>
            <a:ext cx="4036219" cy="5715000"/>
          </a:xfrm>
          <a:prstGeom prst="rect">
            <a:avLst/>
          </a:prstGeom>
        </p:spPr>
      </p:pic>
    </p:spTree>
    <p:extLst>
      <p:ext uri="{BB962C8B-B14F-4D97-AF65-F5344CB8AC3E}">
        <p14:creationId xmlns:p14="http://schemas.microsoft.com/office/powerpoint/2010/main" val="77659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0635B-C5B4-1648-AAFD-2CCF98F497B9}"/>
              </a:ext>
            </a:extLst>
          </p:cNvPr>
          <p:cNvSpPr>
            <a:spLocks noGrp="1"/>
          </p:cNvSpPr>
          <p:nvPr>
            <p:ph type="title"/>
          </p:nvPr>
        </p:nvSpPr>
        <p:spPr>
          <a:xfrm>
            <a:off x="1610784" y="609600"/>
            <a:ext cx="8596668" cy="1320800"/>
          </a:xfrm>
        </p:spPr>
        <p:txBody>
          <a:bodyPr/>
          <a:lstStyle/>
          <a:p>
            <a:r>
              <a:rPr lang="en-US" b="1" dirty="0"/>
              <a:t>The Death of a Dictator</a:t>
            </a:r>
            <a:br>
              <a:rPr lang="en-US" dirty="0"/>
            </a:br>
            <a:endParaRPr lang="en-US" dirty="0"/>
          </a:p>
        </p:txBody>
      </p:sp>
      <p:sp>
        <p:nvSpPr>
          <p:cNvPr id="3" name="Content Placeholder 2">
            <a:extLst>
              <a:ext uri="{FF2B5EF4-FFF2-40B4-BE49-F238E27FC236}">
                <a16:creationId xmlns:a16="http://schemas.microsoft.com/office/drawing/2014/main" id="{72693295-B869-8E43-BCF2-19F4779DC226}"/>
              </a:ext>
            </a:extLst>
          </p:cNvPr>
          <p:cNvSpPr>
            <a:spLocks noGrp="1"/>
          </p:cNvSpPr>
          <p:nvPr>
            <p:ph idx="1"/>
          </p:nvPr>
        </p:nvSpPr>
        <p:spPr>
          <a:xfrm>
            <a:off x="0" y="1930400"/>
            <a:ext cx="9505950" cy="4699000"/>
          </a:xfrm>
        </p:spPr>
        <p:txBody>
          <a:bodyPr>
            <a:normAutofit/>
          </a:bodyPr>
          <a:lstStyle/>
          <a:p>
            <a:pPr lvl="0"/>
            <a:r>
              <a:rPr lang="en-US" sz="2500" dirty="0"/>
              <a:t>For four years, Caesar took over important public offices. In 45 B.C., he became the </a:t>
            </a:r>
            <a:r>
              <a:rPr lang="en-US" sz="2500" b="1" u="sng" dirty="0">
                <a:solidFill>
                  <a:srgbClr val="FF0000"/>
                </a:solidFill>
              </a:rPr>
              <a:t>only consul</a:t>
            </a:r>
            <a:r>
              <a:rPr lang="en-US" sz="2500" dirty="0"/>
              <a:t>. In 44 B.C., he became </a:t>
            </a:r>
            <a:r>
              <a:rPr lang="en-US" sz="2500" b="1" u="sng" dirty="0">
                <a:solidFill>
                  <a:srgbClr val="FF0000"/>
                </a:solidFill>
              </a:rPr>
              <a:t>dictator for life</a:t>
            </a:r>
            <a:r>
              <a:rPr lang="en-US" sz="2500" dirty="0"/>
              <a:t>.</a:t>
            </a:r>
          </a:p>
          <a:p>
            <a:pPr lvl="0"/>
            <a:r>
              <a:rPr lang="en-US" sz="2500" dirty="0"/>
              <a:t>On March 15, 44 B.C., Caesar had plans to attend a meeting of the senate. His wife sensed </a:t>
            </a:r>
            <a:r>
              <a:rPr lang="en-US" sz="2500" b="1" u="sng" dirty="0">
                <a:solidFill>
                  <a:srgbClr val="FF0000"/>
                </a:solidFill>
              </a:rPr>
              <a:t>danger</a:t>
            </a:r>
            <a:r>
              <a:rPr lang="en-US" sz="2500" dirty="0"/>
              <a:t> and urged him not to go, but Caesar insisted.</a:t>
            </a:r>
          </a:p>
          <a:p>
            <a:pPr lvl="1"/>
            <a:r>
              <a:rPr lang="en-US" sz="2500" dirty="0"/>
              <a:t>At the meeting, a </a:t>
            </a:r>
            <a:r>
              <a:rPr lang="en-US" sz="2500" b="1" u="sng" dirty="0">
                <a:solidFill>
                  <a:srgbClr val="FF0000"/>
                </a:solidFill>
              </a:rPr>
              <a:t>group of senators</a:t>
            </a:r>
            <a:r>
              <a:rPr lang="en-US" sz="2500" dirty="0">
                <a:solidFill>
                  <a:srgbClr val="FF0000"/>
                </a:solidFill>
              </a:rPr>
              <a:t> </a:t>
            </a:r>
            <a:r>
              <a:rPr lang="en-US" sz="2500" dirty="0"/>
              <a:t>gathered around Caesar and </a:t>
            </a:r>
            <a:r>
              <a:rPr lang="en-US" sz="2500" b="1" u="sng" dirty="0">
                <a:solidFill>
                  <a:srgbClr val="FF0000"/>
                </a:solidFill>
              </a:rPr>
              <a:t>stabbed him to death</a:t>
            </a:r>
            <a:r>
              <a:rPr lang="en-US" sz="2500" b="1" u="sng" dirty="0"/>
              <a:t>.</a:t>
            </a:r>
            <a:endParaRPr lang="en-US" sz="2500" dirty="0"/>
          </a:p>
          <a:p>
            <a:pPr lvl="0"/>
            <a:r>
              <a:rPr lang="en-US" sz="2500" dirty="0"/>
              <a:t>Caesar had been a </a:t>
            </a:r>
            <a:r>
              <a:rPr lang="en-US" sz="2500" b="1" u="sng" dirty="0">
                <a:solidFill>
                  <a:srgbClr val="FF0000"/>
                </a:solidFill>
              </a:rPr>
              <a:t>strong leader</a:t>
            </a:r>
            <a:r>
              <a:rPr lang="en-US" sz="2500" dirty="0">
                <a:solidFill>
                  <a:srgbClr val="FF0000"/>
                </a:solidFill>
              </a:rPr>
              <a:t>.</a:t>
            </a:r>
            <a:r>
              <a:rPr lang="en-US" sz="2500" dirty="0"/>
              <a:t> However, many Romans felt that he had </a:t>
            </a:r>
            <a:r>
              <a:rPr lang="en-US" sz="2500" b="1" u="sng" dirty="0">
                <a:solidFill>
                  <a:srgbClr val="FF0000"/>
                </a:solidFill>
              </a:rPr>
              <a:t>gone too far</a:t>
            </a:r>
            <a:r>
              <a:rPr lang="en-US" sz="2500" dirty="0"/>
              <a:t> and too fast in gathering power.</a:t>
            </a:r>
          </a:p>
        </p:txBody>
      </p:sp>
      <p:pic>
        <p:nvPicPr>
          <p:cNvPr id="4" name="Picture 3">
            <a:extLst>
              <a:ext uri="{FF2B5EF4-FFF2-40B4-BE49-F238E27FC236}">
                <a16:creationId xmlns:a16="http://schemas.microsoft.com/office/drawing/2014/main" id="{CA44409E-7599-874F-A25E-5EC923A0C10B}"/>
              </a:ext>
            </a:extLst>
          </p:cNvPr>
          <p:cNvPicPr>
            <a:picLocks noChangeAspect="1"/>
          </p:cNvPicPr>
          <p:nvPr/>
        </p:nvPicPr>
        <p:blipFill>
          <a:blip r:embed="rId2"/>
          <a:stretch>
            <a:fillRect/>
          </a:stretch>
        </p:blipFill>
        <p:spPr>
          <a:xfrm>
            <a:off x="9344824" y="0"/>
            <a:ext cx="2847176" cy="3409951"/>
          </a:xfrm>
          <a:prstGeom prst="rect">
            <a:avLst/>
          </a:prstGeom>
        </p:spPr>
      </p:pic>
    </p:spTree>
    <p:extLst>
      <p:ext uri="{BB962C8B-B14F-4D97-AF65-F5344CB8AC3E}">
        <p14:creationId xmlns:p14="http://schemas.microsoft.com/office/powerpoint/2010/main" val="4204375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D514-3FE2-9A4A-B73B-8F631FFC92AC}"/>
              </a:ext>
            </a:extLst>
          </p:cNvPr>
          <p:cNvSpPr>
            <a:spLocks noGrp="1"/>
          </p:cNvSpPr>
          <p:nvPr>
            <p:ph type="title"/>
          </p:nvPr>
        </p:nvSpPr>
        <p:spPr>
          <a:xfrm>
            <a:off x="342900" y="857250"/>
            <a:ext cx="8596668" cy="1320800"/>
          </a:xfrm>
        </p:spPr>
        <p:txBody>
          <a:bodyPr/>
          <a:lstStyle/>
          <a:p>
            <a:r>
              <a:rPr lang="en-US" b="1" dirty="0"/>
              <a:t>From Republic to Empire</a:t>
            </a:r>
            <a:br>
              <a:rPr lang="en-US" dirty="0"/>
            </a:br>
            <a:endParaRPr lang="en-US" dirty="0"/>
          </a:p>
        </p:txBody>
      </p:sp>
      <p:sp>
        <p:nvSpPr>
          <p:cNvPr id="3" name="Content Placeholder 2">
            <a:extLst>
              <a:ext uri="{FF2B5EF4-FFF2-40B4-BE49-F238E27FC236}">
                <a16:creationId xmlns:a16="http://schemas.microsoft.com/office/drawing/2014/main" id="{DA3F5221-8475-064E-863D-570241107372}"/>
              </a:ext>
            </a:extLst>
          </p:cNvPr>
          <p:cNvSpPr>
            <a:spLocks noGrp="1"/>
          </p:cNvSpPr>
          <p:nvPr>
            <p:ph idx="1"/>
          </p:nvPr>
        </p:nvSpPr>
        <p:spPr>
          <a:xfrm>
            <a:off x="342900" y="2427289"/>
            <a:ext cx="11171766" cy="4430711"/>
          </a:xfrm>
        </p:spPr>
        <p:txBody>
          <a:bodyPr>
            <a:normAutofit lnSpcReduction="10000"/>
          </a:bodyPr>
          <a:lstStyle/>
          <a:p>
            <a:pPr lvl="0"/>
            <a:r>
              <a:rPr lang="en-US" sz="2400" b="1" u="sng" dirty="0">
                <a:solidFill>
                  <a:srgbClr val="FF0000"/>
                </a:solidFill>
              </a:rPr>
              <a:t>Civil war</a:t>
            </a:r>
            <a:r>
              <a:rPr lang="en-US" sz="2400" dirty="0">
                <a:solidFill>
                  <a:srgbClr val="FF0000"/>
                </a:solidFill>
              </a:rPr>
              <a:t> </a:t>
            </a:r>
            <a:r>
              <a:rPr lang="en-US" sz="2400" dirty="0"/>
              <a:t>followed Caesar’s death. When the war ended after 13 years, Caesar’s adopted son, </a:t>
            </a:r>
            <a:r>
              <a:rPr lang="en-US" sz="2400" b="1" u="sng" dirty="0">
                <a:solidFill>
                  <a:srgbClr val="FF0000"/>
                </a:solidFill>
              </a:rPr>
              <a:t>Octavian</a:t>
            </a:r>
            <a:r>
              <a:rPr lang="en-US" sz="2400" dirty="0"/>
              <a:t>, held power.</a:t>
            </a:r>
          </a:p>
          <a:p>
            <a:pPr lvl="1"/>
            <a:r>
              <a:rPr lang="en-US" sz="2400" dirty="0"/>
              <a:t>In 27 B.C., the senate awarded Octavian the title of </a:t>
            </a:r>
            <a:r>
              <a:rPr lang="en-US" sz="2400" b="1" u="sng" dirty="0">
                <a:solidFill>
                  <a:srgbClr val="FF0000"/>
                </a:solidFill>
              </a:rPr>
              <a:t>Augustus</a:t>
            </a:r>
            <a:r>
              <a:rPr lang="en-US" sz="2400" dirty="0"/>
              <a:t>, which means “</a:t>
            </a:r>
            <a:r>
              <a:rPr lang="en-US" sz="2400" b="1" u="sng" dirty="0">
                <a:solidFill>
                  <a:srgbClr val="FF0000"/>
                </a:solidFill>
              </a:rPr>
              <a:t>highly respected</a:t>
            </a:r>
            <a:r>
              <a:rPr lang="en-US" sz="2400" dirty="0"/>
              <a:t>.” </a:t>
            </a:r>
          </a:p>
          <a:p>
            <a:pPr lvl="1"/>
            <a:r>
              <a:rPr lang="en-US" sz="2400" dirty="0"/>
              <a:t>Octavian was the first emperor of Rome. The </a:t>
            </a:r>
            <a:r>
              <a:rPr lang="en-US" sz="2400" b="1" u="sng" dirty="0">
                <a:solidFill>
                  <a:srgbClr val="FF0000"/>
                </a:solidFill>
              </a:rPr>
              <a:t>rule of Augustus</a:t>
            </a:r>
            <a:r>
              <a:rPr lang="en-US" sz="2400" dirty="0">
                <a:solidFill>
                  <a:srgbClr val="FF0000"/>
                </a:solidFill>
              </a:rPr>
              <a:t> </a:t>
            </a:r>
            <a:r>
              <a:rPr lang="en-US" sz="2400" dirty="0"/>
              <a:t>marked the beginning of the </a:t>
            </a:r>
            <a:r>
              <a:rPr lang="en-US" sz="2400" b="1" u="sng" dirty="0">
                <a:solidFill>
                  <a:srgbClr val="FF0000"/>
                </a:solidFill>
              </a:rPr>
              <a:t>Roman Empire</a:t>
            </a:r>
            <a:r>
              <a:rPr lang="en-US" sz="2400" dirty="0">
                <a:solidFill>
                  <a:srgbClr val="FF0000"/>
                </a:solidFill>
              </a:rPr>
              <a:t> </a:t>
            </a:r>
            <a:r>
              <a:rPr lang="en-US" sz="2400" dirty="0"/>
              <a:t>and the end of the Roman Republic.</a:t>
            </a:r>
          </a:p>
          <a:p>
            <a:pPr lvl="0"/>
            <a:r>
              <a:rPr lang="en-US" sz="2400" dirty="0"/>
              <a:t>The </a:t>
            </a:r>
            <a:r>
              <a:rPr lang="en-US" sz="2400" b="1" u="sng" dirty="0">
                <a:solidFill>
                  <a:srgbClr val="FF0000"/>
                </a:solidFill>
              </a:rPr>
              <a:t>Roman Republic</a:t>
            </a:r>
            <a:r>
              <a:rPr lang="en-US" sz="2400" dirty="0">
                <a:solidFill>
                  <a:srgbClr val="FF0000"/>
                </a:solidFill>
              </a:rPr>
              <a:t> </a:t>
            </a:r>
            <a:r>
              <a:rPr lang="en-US" sz="2400" dirty="0"/>
              <a:t>lasted nearly </a:t>
            </a:r>
            <a:r>
              <a:rPr lang="en-US" sz="2400" b="1" u="sng" dirty="0">
                <a:solidFill>
                  <a:srgbClr val="FF0000"/>
                </a:solidFill>
              </a:rPr>
              <a:t>500 years</a:t>
            </a:r>
            <a:r>
              <a:rPr lang="en-US" sz="2400" dirty="0"/>
              <a:t>. The government worked well for much of that time. But civil war and the ambition of powerful political figures ate away at Rome’s republican forms of rule. </a:t>
            </a:r>
          </a:p>
          <a:p>
            <a:pPr lvl="0"/>
            <a:r>
              <a:rPr lang="en-US" sz="2400" dirty="0"/>
              <a:t>For the next 500 years, the great Roman civilization would be ruled, not by the people, but by an </a:t>
            </a:r>
            <a:r>
              <a:rPr lang="en-US" sz="2400" b="1" u="sng" dirty="0">
                <a:solidFill>
                  <a:srgbClr val="FF0000"/>
                </a:solidFill>
              </a:rPr>
              <a:t>all-powerful emperor</a:t>
            </a:r>
            <a:r>
              <a:rPr lang="en-US" sz="2400" dirty="0"/>
              <a:t>.</a:t>
            </a:r>
          </a:p>
          <a:p>
            <a:pPr marL="0" indent="0">
              <a:buNone/>
            </a:pPr>
            <a:endParaRPr lang="en-US" dirty="0"/>
          </a:p>
        </p:txBody>
      </p:sp>
      <p:pic>
        <p:nvPicPr>
          <p:cNvPr id="4" name="Picture 3">
            <a:extLst>
              <a:ext uri="{FF2B5EF4-FFF2-40B4-BE49-F238E27FC236}">
                <a16:creationId xmlns:a16="http://schemas.microsoft.com/office/drawing/2014/main" id="{10C8DC67-F59B-6443-A8DF-EECC02E3D61B}"/>
              </a:ext>
            </a:extLst>
          </p:cNvPr>
          <p:cNvPicPr>
            <a:picLocks noChangeAspect="1"/>
          </p:cNvPicPr>
          <p:nvPr/>
        </p:nvPicPr>
        <p:blipFill>
          <a:blip r:embed="rId2"/>
          <a:stretch>
            <a:fillRect/>
          </a:stretch>
        </p:blipFill>
        <p:spPr>
          <a:xfrm>
            <a:off x="6461698" y="0"/>
            <a:ext cx="4130102" cy="2343967"/>
          </a:xfrm>
          <a:prstGeom prst="rect">
            <a:avLst/>
          </a:prstGeom>
        </p:spPr>
      </p:pic>
    </p:spTree>
    <p:extLst>
      <p:ext uri="{BB962C8B-B14F-4D97-AF65-F5344CB8AC3E}">
        <p14:creationId xmlns:p14="http://schemas.microsoft.com/office/powerpoint/2010/main" val="3408065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1EB0-2686-E044-B3BE-6D76A22F118A}"/>
              </a:ext>
            </a:extLst>
          </p:cNvPr>
          <p:cNvSpPr>
            <a:spLocks noGrp="1"/>
          </p:cNvSpPr>
          <p:nvPr>
            <p:ph type="title"/>
          </p:nvPr>
        </p:nvSpPr>
        <p:spPr>
          <a:xfrm>
            <a:off x="239184" y="438150"/>
            <a:ext cx="9952566" cy="1320800"/>
          </a:xfrm>
        </p:spPr>
        <p:txBody>
          <a:bodyPr/>
          <a:lstStyle/>
          <a:p>
            <a:r>
              <a:rPr lang="en-US" dirty="0"/>
              <a:t>Vocabulary, Section 1: The Roman Republic</a:t>
            </a:r>
          </a:p>
        </p:txBody>
      </p:sp>
      <p:sp>
        <p:nvSpPr>
          <p:cNvPr id="3" name="Content Placeholder 2">
            <a:extLst>
              <a:ext uri="{FF2B5EF4-FFF2-40B4-BE49-F238E27FC236}">
                <a16:creationId xmlns:a16="http://schemas.microsoft.com/office/drawing/2014/main" id="{4B8A7C81-ECFD-0142-9D4A-97A339050552}"/>
              </a:ext>
            </a:extLst>
          </p:cNvPr>
          <p:cNvSpPr>
            <a:spLocks noGrp="1"/>
          </p:cNvSpPr>
          <p:nvPr>
            <p:ph idx="1"/>
          </p:nvPr>
        </p:nvSpPr>
        <p:spPr>
          <a:xfrm>
            <a:off x="472017" y="1758951"/>
            <a:ext cx="11247966" cy="4660899"/>
          </a:xfrm>
        </p:spPr>
        <p:txBody>
          <a:bodyPr>
            <a:normAutofit lnSpcReduction="10000"/>
          </a:bodyPr>
          <a:lstStyle/>
          <a:p>
            <a:r>
              <a:rPr lang="en-US" sz="3600" b="1" u="sng" dirty="0"/>
              <a:t>Republic</a:t>
            </a:r>
            <a:r>
              <a:rPr lang="en-US" sz="3600" dirty="0"/>
              <a:t>: A type of government in which citizens select their leaders.</a:t>
            </a:r>
          </a:p>
          <a:p>
            <a:r>
              <a:rPr lang="en-US" sz="3600" b="1" u="sng" dirty="0"/>
              <a:t>Patrician</a:t>
            </a:r>
            <a:r>
              <a:rPr lang="en-US" sz="3600" dirty="0"/>
              <a:t>: A member of a wealthy family in the ancient Roman Republic.</a:t>
            </a:r>
          </a:p>
          <a:p>
            <a:r>
              <a:rPr lang="en-US" sz="3600" b="1" u="sng" dirty="0"/>
              <a:t>Plebeian</a:t>
            </a:r>
            <a:r>
              <a:rPr lang="en-US" sz="3600" dirty="0"/>
              <a:t>: An ordinary citizen in the ancient Roman Republic.</a:t>
            </a:r>
          </a:p>
          <a:p>
            <a:r>
              <a:rPr lang="en-US" sz="3600" b="1" u="sng" dirty="0"/>
              <a:t>Consul</a:t>
            </a:r>
            <a:r>
              <a:rPr lang="en-US" sz="3600" dirty="0"/>
              <a:t>: An elected official who led the Roman Republic.</a:t>
            </a:r>
          </a:p>
        </p:txBody>
      </p:sp>
    </p:spTree>
    <p:extLst>
      <p:ext uri="{BB962C8B-B14F-4D97-AF65-F5344CB8AC3E}">
        <p14:creationId xmlns:p14="http://schemas.microsoft.com/office/powerpoint/2010/main" val="2826085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1EB0-2686-E044-B3BE-6D76A22F118A}"/>
              </a:ext>
            </a:extLst>
          </p:cNvPr>
          <p:cNvSpPr>
            <a:spLocks noGrp="1"/>
          </p:cNvSpPr>
          <p:nvPr>
            <p:ph type="title"/>
          </p:nvPr>
        </p:nvSpPr>
        <p:spPr>
          <a:xfrm>
            <a:off x="239184" y="438150"/>
            <a:ext cx="9952566" cy="1320800"/>
          </a:xfrm>
        </p:spPr>
        <p:txBody>
          <a:bodyPr/>
          <a:lstStyle/>
          <a:p>
            <a:r>
              <a:rPr lang="en-US" dirty="0"/>
              <a:t>Vocabulary, Section 1: The Roman Republic</a:t>
            </a:r>
          </a:p>
        </p:txBody>
      </p:sp>
      <p:sp>
        <p:nvSpPr>
          <p:cNvPr id="3" name="Content Placeholder 2">
            <a:extLst>
              <a:ext uri="{FF2B5EF4-FFF2-40B4-BE49-F238E27FC236}">
                <a16:creationId xmlns:a16="http://schemas.microsoft.com/office/drawing/2014/main" id="{4B8A7C81-ECFD-0142-9D4A-97A339050552}"/>
              </a:ext>
            </a:extLst>
          </p:cNvPr>
          <p:cNvSpPr>
            <a:spLocks noGrp="1"/>
          </p:cNvSpPr>
          <p:nvPr>
            <p:ph idx="1"/>
          </p:nvPr>
        </p:nvSpPr>
        <p:spPr>
          <a:xfrm>
            <a:off x="472017" y="2197101"/>
            <a:ext cx="11247966" cy="4660899"/>
          </a:xfrm>
        </p:spPr>
        <p:txBody>
          <a:bodyPr>
            <a:normAutofit/>
          </a:bodyPr>
          <a:lstStyle/>
          <a:p>
            <a:r>
              <a:rPr lang="en-US" sz="3600" b="1" u="sng" dirty="0"/>
              <a:t>Veto: </a:t>
            </a:r>
            <a:r>
              <a:rPr lang="en-US" sz="3600" dirty="0"/>
              <a:t>The power of one branch of government to reject bills or proposals passed by another branch of government.</a:t>
            </a:r>
          </a:p>
          <a:p>
            <a:r>
              <a:rPr lang="en-US" sz="3600" b="1" u="sng" dirty="0"/>
              <a:t>Dictator</a:t>
            </a:r>
            <a:r>
              <a:rPr lang="en-US" sz="3600" dirty="0"/>
              <a:t>: A person in the ancient Roman Republic appointed to rule for six months in times of emergency, with all the powers of a king.</a:t>
            </a:r>
          </a:p>
        </p:txBody>
      </p:sp>
    </p:spTree>
    <p:extLst>
      <p:ext uri="{BB962C8B-B14F-4D97-AF65-F5344CB8AC3E}">
        <p14:creationId xmlns:p14="http://schemas.microsoft.com/office/powerpoint/2010/main" val="1244415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4EFE1-7076-3543-94AC-F262ED9C666D}"/>
              </a:ext>
            </a:extLst>
          </p:cNvPr>
          <p:cNvSpPr>
            <a:spLocks noGrp="1"/>
          </p:cNvSpPr>
          <p:nvPr>
            <p:ph type="title"/>
          </p:nvPr>
        </p:nvSpPr>
        <p:spPr>
          <a:xfrm>
            <a:off x="572403" y="328950"/>
            <a:ext cx="8596668" cy="1320800"/>
          </a:xfrm>
        </p:spPr>
        <p:txBody>
          <a:bodyPr/>
          <a:lstStyle/>
          <a:p>
            <a:r>
              <a:rPr lang="en-US" dirty="0"/>
              <a:t>Geographical Advantages</a:t>
            </a:r>
          </a:p>
        </p:txBody>
      </p:sp>
      <p:sp>
        <p:nvSpPr>
          <p:cNvPr id="3" name="Content Placeholder 2">
            <a:extLst>
              <a:ext uri="{FF2B5EF4-FFF2-40B4-BE49-F238E27FC236}">
                <a16:creationId xmlns:a16="http://schemas.microsoft.com/office/drawing/2014/main" id="{52D0A0B9-9925-5841-B1B9-61523C65E3DC}"/>
              </a:ext>
            </a:extLst>
          </p:cNvPr>
          <p:cNvSpPr>
            <a:spLocks noGrp="1"/>
          </p:cNvSpPr>
          <p:nvPr>
            <p:ph idx="1"/>
          </p:nvPr>
        </p:nvSpPr>
        <p:spPr>
          <a:xfrm>
            <a:off x="572403" y="1436309"/>
            <a:ext cx="5633525" cy="4959739"/>
          </a:xfrm>
        </p:spPr>
        <p:txBody>
          <a:bodyPr>
            <a:normAutofit/>
          </a:bodyPr>
          <a:lstStyle/>
          <a:p>
            <a:pPr lvl="0"/>
            <a:r>
              <a:rPr lang="en-US" sz="2800" dirty="0"/>
              <a:t>Rome was at the center of a long, narrow </a:t>
            </a:r>
            <a:r>
              <a:rPr lang="en-US" sz="2800" b="1" u="sng" dirty="0">
                <a:solidFill>
                  <a:srgbClr val="FF0000"/>
                </a:solidFill>
              </a:rPr>
              <a:t>peninsula</a:t>
            </a:r>
            <a:r>
              <a:rPr lang="en-US" sz="2800" dirty="0"/>
              <a:t> we now call </a:t>
            </a:r>
            <a:r>
              <a:rPr lang="en-US" sz="2800" b="1" u="sng" dirty="0">
                <a:solidFill>
                  <a:srgbClr val="FF0000"/>
                </a:solidFill>
              </a:rPr>
              <a:t>Italy</a:t>
            </a:r>
            <a:r>
              <a:rPr lang="en-US" sz="2800" dirty="0"/>
              <a:t>. Italy juts out into the </a:t>
            </a:r>
            <a:r>
              <a:rPr lang="en-US" sz="2800" b="1" u="sng" dirty="0">
                <a:solidFill>
                  <a:srgbClr val="FF0000"/>
                </a:solidFill>
              </a:rPr>
              <a:t>Mediterranean Sea</a:t>
            </a:r>
            <a:r>
              <a:rPr lang="en-US" sz="2800" dirty="0"/>
              <a:t>, and the Mediterranean Sea was at the center of the known Western world.</a:t>
            </a:r>
          </a:p>
          <a:p>
            <a:pPr lvl="0"/>
            <a:r>
              <a:rPr lang="en-US" sz="2800" dirty="0"/>
              <a:t>The </a:t>
            </a:r>
            <a:r>
              <a:rPr lang="en-US" sz="2800" b="1" u="sng" dirty="0">
                <a:solidFill>
                  <a:srgbClr val="FF0000"/>
                </a:solidFill>
              </a:rPr>
              <a:t>soil was fertile</a:t>
            </a:r>
            <a:r>
              <a:rPr lang="en-US" sz="2800" dirty="0"/>
              <a:t>, and the </a:t>
            </a:r>
            <a:r>
              <a:rPr lang="en-US" sz="2800" b="1" u="sng" dirty="0">
                <a:solidFill>
                  <a:srgbClr val="FF0000"/>
                </a:solidFill>
              </a:rPr>
              <a:t>Tiber River</a:t>
            </a:r>
            <a:r>
              <a:rPr lang="en-US" sz="2800" dirty="0"/>
              <a:t> flowed through Rome before emptying into the </a:t>
            </a:r>
            <a:r>
              <a:rPr lang="en-US" sz="2800" b="1" u="sng" dirty="0">
                <a:solidFill>
                  <a:srgbClr val="FF0000"/>
                </a:solidFill>
              </a:rPr>
              <a:t>Tyrrhenian Sea</a:t>
            </a:r>
            <a:r>
              <a:rPr lang="en-US" sz="2800" dirty="0"/>
              <a:t>.</a:t>
            </a:r>
          </a:p>
          <a:p>
            <a:pPr marL="0" indent="0">
              <a:buNone/>
            </a:pPr>
            <a:endParaRPr lang="en-US" dirty="0"/>
          </a:p>
        </p:txBody>
      </p:sp>
      <p:pic>
        <p:nvPicPr>
          <p:cNvPr id="4" name="Picture 3">
            <a:extLst>
              <a:ext uri="{FF2B5EF4-FFF2-40B4-BE49-F238E27FC236}">
                <a16:creationId xmlns:a16="http://schemas.microsoft.com/office/drawing/2014/main" id="{97898C16-F14C-BF4A-88BD-7D61A5662F69}"/>
              </a:ext>
            </a:extLst>
          </p:cNvPr>
          <p:cNvPicPr>
            <a:picLocks noChangeAspect="1"/>
          </p:cNvPicPr>
          <p:nvPr/>
        </p:nvPicPr>
        <p:blipFill>
          <a:blip r:embed="rId2"/>
          <a:stretch>
            <a:fillRect/>
          </a:stretch>
        </p:blipFill>
        <p:spPr>
          <a:xfrm>
            <a:off x="6532188" y="683661"/>
            <a:ext cx="5659811" cy="6174339"/>
          </a:xfrm>
          <a:prstGeom prst="rect">
            <a:avLst/>
          </a:prstGeom>
        </p:spPr>
      </p:pic>
    </p:spTree>
    <p:extLst>
      <p:ext uri="{BB962C8B-B14F-4D97-AF65-F5344CB8AC3E}">
        <p14:creationId xmlns:p14="http://schemas.microsoft.com/office/powerpoint/2010/main" val="3349616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F3ED-85A9-184B-AD81-61919C9B5ADD}"/>
              </a:ext>
            </a:extLst>
          </p:cNvPr>
          <p:cNvSpPr>
            <a:spLocks noGrp="1"/>
          </p:cNvSpPr>
          <p:nvPr>
            <p:ph type="title"/>
          </p:nvPr>
        </p:nvSpPr>
        <p:spPr>
          <a:xfrm rot="20606042">
            <a:off x="648422" y="474689"/>
            <a:ext cx="8596668" cy="1320800"/>
          </a:xfrm>
        </p:spPr>
        <p:txBody>
          <a:bodyPr/>
          <a:lstStyle/>
          <a:p>
            <a:r>
              <a:rPr lang="en-US" b="1" dirty="0"/>
              <a:t>The Etruscans</a:t>
            </a:r>
            <a:br>
              <a:rPr lang="en-US" dirty="0"/>
            </a:br>
            <a:endParaRPr lang="en-US" dirty="0"/>
          </a:p>
        </p:txBody>
      </p:sp>
      <p:sp>
        <p:nvSpPr>
          <p:cNvPr id="3" name="Content Placeholder 2">
            <a:extLst>
              <a:ext uri="{FF2B5EF4-FFF2-40B4-BE49-F238E27FC236}">
                <a16:creationId xmlns:a16="http://schemas.microsoft.com/office/drawing/2014/main" id="{EAB7100F-CCE8-6D4A-B60D-3B4240614D48}"/>
              </a:ext>
            </a:extLst>
          </p:cNvPr>
          <p:cNvSpPr>
            <a:spLocks noGrp="1"/>
          </p:cNvSpPr>
          <p:nvPr>
            <p:ph idx="1"/>
          </p:nvPr>
        </p:nvSpPr>
        <p:spPr>
          <a:xfrm>
            <a:off x="222354" y="2885650"/>
            <a:ext cx="11747292" cy="5276864"/>
          </a:xfrm>
        </p:spPr>
        <p:txBody>
          <a:bodyPr>
            <a:noAutofit/>
          </a:bodyPr>
          <a:lstStyle/>
          <a:p>
            <a:pPr lvl="0"/>
            <a:r>
              <a:rPr lang="en-US" sz="2400" dirty="0"/>
              <a:t>We know very little about the people who actually founded Rome. We do know, however, that their first settlements date from around </a:t>
            </a:r>
            <a:r>
              <a:rPr lang="en-US" sz="2400" b="1" u="sng" dirty="0">
                <a:solidFill>
                  <a:srgbClr val="FF0000"/>
                </a:solidFill>
              </a:rPr>
              <a:t>900 B.C</a:t>
            </a:r>
            <a:r>
              <a:rPr lang="en-US" sz="2400" dirty="0">
                <a:solidFill>
                  <a:srgbClr val="FF0000"/>
                </a:solidFill>
              </a:rPr>
              <a:t>.</a:t>
            </a:r>
            <a:r>
              <a:rPr lang="en-US" sz="2400" dirty="0"/>
              <a:t> Rome grew slowly as the Romans </a:t>
            </a:r>
            <a:r>
              <a:rPr lang="en-US" sz="2400" b="1" u="sng" dirty="0">
                <a:solidFill>
                  <a:srgbClr val="FF0000"/>
                </a:solidFill>
              </a:rPr>
              <a:t>fought their neighbors for land</a:t>
            </a:r>
            <a:r>
              <a:rPr lang="en-US" sz="2400" dirty="0">
                <a:solidFill>
                  <a:srgbClr val="FF0000"/>
                </a:solidFill>
              </a:rPr>
              <a:t>.</a:t>
            </a:r>
          </a:p>
          <a:p>
            <a:pPr lvl="0"/>
            <a:r>
              <a:rPr lang="en-US" sz="2400" dirty="0"/>
              <a:t>About 600 B.C., a mysterious people, the </a:t>
            </a:r>
            <a:r>
              <a:rPr lang="en-US" sz="2400" b="1" u="sng" dirty="0">
                <a:solidFill>
                  <a:srgbClr val="FF0000"/>
                </a:solidFill>
              </a:rPr>
              <a:t>Etruscans</a:t>
            </a:r>
            <a:r>
              <a:rPr lang="en-US" sz="2400" dirty="0"/>
              <a:t>, took power in Rome.</a:t>
            </a:r>
          </a:p>
          <a:p>
            <a:pPr lvl="1"/>
            <a:r>
              <a:rPr lang="en-US" sz="2400" b="1" u="sng" dirty="0">
                <a:solidFill>
                  <a:srgbClr val="FF0000"/>
                </a:solidFill>
              </a:rPr>
              <a:t>No one is sure</a:t>
            </a:r>
            <a:r>
              <a:rPr lang="en-US" sz="2400" dirty="0">
                <a:solidFill>
                  <a:srgbClr val="FF0000"/>
                </a:solidFill>
              </a:rPr>
              <a:t> </a:t>
            </a:r>
            <a:r>
              <a:rPr lang="en-US" sz="2400" dirty="0"/>
              <a:t>where the Etruscans </a:t>
            </a:r>
            <a:r>
              <a:rPr lang="en-US" sz="2400" b="1" u="sng" dirty="0">
                <a:solidFill>
                  <a:srgbClr val="FF0000"/>
                </a:solidFill>
              </a:rPr>
              <a:t>came from</a:t>
            </a:r>
            <a:r>
              <a:rPr lang="en-US" sz="2400" dirty="0"/>
              <a:t>.</a:t>
            </a:r>
          </a:p>
          <a:p>
            <a:pPr lvl="1"/>
            <a:r>
              <a:rPr lang="en-US" sz="2400" dirty="0"/>
              <a:t>Etruscans ruled as kings of Rome, but many Romans did not like being ruled by an all-powerful king and having no say in how they were governed. Some historians claim that in 509 B.C., the </a:t>
            </a:r>
            <a:r>
              <a:rPr lang="en-US" sz="2400" b="1" u="sng" dirty="0">
                <a:solidFill>
                  <a:srgbClr val="FF0000"/>
                </a:solidFill>
              </a:rPr>
              <a:t>Romans revolted</a:t>
            </a:r>
            <a:r>
              <a:rPr lang="en-US" sz="2400" dirty="0">
                <a:solidFill>
                  <a:srgbClr val="FF0000"/>
                </a:solidFill>
              </a:rPr>
              <a:t> </a:t>
            </a:r>
            <a:r>
              <a:rPr lang="en-US" sz="2400" dirty="0"/>
              <a:t>and </a:t>
            </a:r>
            <a:r>
              <a:rPr lang="en-US" sz="2400" b="1" u="sng" dirty="0">
                <a:solidFill>
                  <a:srgbClr val="FF0000"/>
                </a:solidFill>
              </a:rPr>
              <a:t>drove</a:t>
            </a:r>
            <a:r>
              <a:rPr lang="en-US" sz="2400" dirty="0"/>
              <a:t> the </a:t>
            </a:r>
            <a:r>
              <a:rPr lang="en-US" sz="2400" b="1" u="sng" dirty="0">
                <a:solidFill>
                  <a:srgbClr val="FF0000"/>
                </a:solidFill>
              </a:rPr>
              <a:t>Etruscans from power</a:t>
            </a:r>
            <a:r>
              <a:rPr lang="en-US" sz="2400" dirty="0"/>
              <a:t>.</a:t>
            </a:r>
          </a:p>
        </p:txBody>
      </p:sp>
      <p:pic>
        <p:nvPicPr>
          <p:cNvPr id="4" name="Picture 3">
            <a:extLst>
              <a:ext uri="{FF2B5EF4-FFF2-40B4-BE49-F238E27FC236}">
                <a16:creationId xmlns:a16="http://schemas.microsoft.com/office/drawing/2014/main" id="{32F3FC3C-7217-894B-8066-BE7F46AF03C8}"/>
              </a:ext>
            </a:extLst>
          </p:cNvPr>
          <p:cNvPicPr>
            <a:picLocks noChangeAspect="1"/>
          </p:cNvPicPr>
          <p:nvPr/>
        </p:nvPicPr>
        <p:blipFill>
          <a:blip r:embed="rId2"/>
          <a:stretch>
            <a:fillRect/>
          </a:stretch>
        </p:blipFill>
        <p:spPr>
          <a:xfrm>
            <a:off x="4721902" y="102130"/>
            <a:ext cx="4169955" cy="2598203"/>
          </a:xfrm>
          <a:prstGeom prst="rect">
            <a:avLst/>
          </a:prstGeom>
        </p:spPr>
      </p:pic>
    </p:spTree>
    <p:extLst>
      <p:ext uri="{BB962C8B-B14F-4D97-AF65-F5344CB8AC3E}">
        <p14:creationId xmlns:p14="http://schemas.microsoft.com/office/powerpoint/2010/main" val="414593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E714-8EEB-504B-AA10-00D3292CEEE0}"/>
              </a:ext>
            </a:extLst>
          </p:cNvPr>
          <p:cNvSpPr>
            <a:spLocks noGrp="1"/>
          </p:cNvSpPr>
          <p:nvPr>
            <p:ph type="title"/>
          </p:nvPr>
        </p:nvSpPr>
        <p:spPr>
          <a:xfrm>
            <a:off x="3162483" y="438046"/>
            <a:ext cx="8596668" cy="1320800"/>
          </a:xfrm>
        </p:spPr>
        <p:txBody>
          <a:bodyPr/>
          <a:lstStyle/>
          <a:p>
            <a:r>
              <a:rPr lang="en-US" b="1" dirty="0"/>
              <a:t>The Etruscans, Cont.</a:t>
            </a:r>
            <a:endParaRPr lang="en-US" dirty="0"/>
          </a:p>
        </p:txBody>
      </p:sp>
      <p:sp>
        <p:nvSpPr>
          <p:cNvPr id="3" name="Content Placeholder 2">
            <a:extLst>
              <a:ext uri="{FF2B5EF4-FFF2-40B4-BE49-F238E27FC236}">
                <a16:creationId xmlns:a16="http://schemas.microsoft.com/office/drawing/2014/main" id="{B9B09389-ED4E-E745-B59C-FD828E887452}"/>
              </a:ext>
            </a:extLst>
          </p:cNvPr>
          <p:cNvSpPr>
            <a:spLocks noGrp="1"/>
          </p:cNvSpPr>
          <p:nvPr>
            <p:ph idx="1"/>
          </p:nvPr>
        </p:nvSpPr>
        <p:spPr>
          <a:xfrm>
            <a:off x="0" y="1882098"/>
            <a:ext cx="4736008" cy="4656112"/>
          </a:xfrm>
        </p:spPr>
        <p:txBody>
          <a:bodyPr>
            <a:normAutofit fontScale="92500" lnSpcReduction="20000"/>
          </a:bodyPr>
          <a:lstStyle/>
          <a:p>
            <a:pPr lvl="0"/>
            <a:r>
              <a:rPr lang="en-US" sz="3200" dirty="0"/>
              <a:t>Although the Romans defeated the Etruscans, the victors </a:t>
            </a:r>
            <a:r>
              <a:rPr lang="en-US" sz="3200" b="1" u="sng" dirty="0">
                <a:solidFill>
                  <a:srgbClr val="FF0000"/>
                </a:solidFill>
              </a:rPr>
              <a:t>adopted Etruscan ideas</a:t>
            </a:r>
            <a:r>
              <a:rPr lang="en-US" sz="3200" dirty="0">
                <a:solidFill>
                  <a:srgbClr val="FF0000"/>
                </a:solidFill>
              </a:rPr>
              <a:t>.</a:t>
            </a:r>
          </a:p>
          <a:p>
            <a:pPr lvl="1"/>
            <a:r>
              <a:rPr lang="en-US" sz="3200" dirty="0"/>
              <a:t>Many of the Roman </a:t>
            </a:r>
            <a:r>
              <a:rPr lang="en-US" sz="3200" b="1" u="sng" dirty="0">
                <a:solidFill>
                  <a:srgbClr val="FF0000"/>
                </a:solidFill>
              </a:rPr>
              <a:t>gods</a:t>
            </a:r>
            <a:r>
              <a:rPr lang="en-US" sz="3200" dirty="0"/>
              <a:t> were originally Etruscan gods.</a:t>
            </a:r>
          </a:p>
          <a:p>
            <a:pPr lvl="1"/>
            <a:r>
              <a:rPr lang="en-US" sz="3200" dirty="0"/>
              <a:t>The Romans also borrowed the </a:t>
            </a:r>
            <a:r>
              <a:rPr lang="en-US" sz="3200" b="1" u="sng" dirty="0">
                <a:solidFill>
                  <a:srgbClr val="FF0000"/>
                </a:solidFill>
              </a:rPr>
              <a:t>Greek alphabet</a:t>
            </a:r>
            <a:r>
              <a:rPr lang="en-US" sz="3200" dirty="0"/>
              <a:t> that the Etruscans used.</a:t>
            </a:r>
          </a:p>
          <a:p>
            <a:endParaRPr lang="en-US" dirty="0"/>
          </a:p>
        </p:txBody>
      </p:sp>
      <p:pic>
        <p:nvPicPr>
          <p:cNvPr id="4" name="Picture 3">
            <a:extLst>
              <a:ext uri="{FF2B5EF4-FFF2-40B4-BE49-F238E27FC236}">
                <a16:creationId xmlns:a16="http://schemas.microsoft.com/office/drawing/2014/main" id="{6D674AF1-7FD7-D140-A66E-7F96D000B9C2}"/>
              </a:ext>
            </a:extLst>
          </p:cNvPr>
          <p:cNvPicPr>
            <a:picLocks noChangeAspect="1"/>
          </p:cNvPicPr>
          <p:nvPr/>
        </p:nvPicPr>
        <p:blipFill>
          <a:blip r:embed="rId2"/>
          <a:stretch>
            <a:fillRect/>
          </a:stretch>
        </p:blipFill>
        <p:spPr>
          <a:xfrm>
            <a:off x="4736008" y="1635594"/>
            <a:ext cx="7455992" cy="5104151"/>
          </a:xfrm>
          <a:prstGeom prst="rect">
            <a:avLst/>
          </a:prstGeom>
        </p:spPr>
      </p:pic>
    </p:spTree>
    <p:extLst>
      <p:ext uri="{BB962C8B-B14F-4D97-AF65-F5344CB8AC3E}">
        <p14:creationId xmlns:p14="http://schemas.microsoft.com/office/powerpoint/2010/main" val="118391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82A4E-EE79-EC48-830F-7983F0F8CC93}"/>
              </a:ext>
            </a:extLst>
          </p:cNvPr>
          <p:cNvSpPr>
            <a:spLocks noGrp="1"/>
          </p:cNvSpPr>
          <p:nvPr>
            <p:ph type="title"/>
          </p:nvPr>
        </p:nvSpPr>
        <p:spPr>
          <a:xfrm>
            <a:off x="677334" y="819462"/>
            <a:ext cx="8596668" cy="1320800"/>
          </a:xfrm>
        </p:spPr>
        <p:txBody>
          <a:bodyPr/>
          <a:lstStyle/>
          <a:p>
            <a:r>
              <a:rPr lang="en-US" b="1" dirty="0"/>
              <a:t>Romans Form a Republic</a:t>
            </a:r>
            <a:br>
              <a:rPr lang="en-US" dirty="0"/>
            </a:br>
            <a:endParaRPr lang="en-US" dirty="0"/>
          </a:p>
        </p:txBody>
      </p:sp>
      <p:sp>
        <p:nvSpPr>
          <p:cNvPr id="3" name="Content Placeholder 2">
            <a:extLst>
              <a:ext uri="{FF2B5EF4-FFF2-40B4-BE49-F238E27FC236}">
                <a16:creationId xmlns:a16="http://schemas.microsoft.com/office/drawing/2014/main" id="{0980E14C-3896-F34A-8C5C-1FCE1C6180A7}"/>
              </a:ext>
            </a:extLst>
          </p:cNvPr>
          <p:cNvSpPr>
            <a:spLocks noGrp="1"/>
          </p:cNvSpPr>
          <p:nvPr>
            <p:ph idx="1"/>
          </p:nvPr>
        </p:nvSpPr>
        <p:spPr>
          <a:xfrm>
            <a:off x="281789" y="2263394"/>
            <a:ext cx="10915863" cy="4884295"/>
          </a:xfrm>
        </p:spPr>
        <p:txBody>
          <a:bodyPr>
            <a:normAutofit/>
          </a:bodyPr>
          <a:lstStyle/>
          <a:p>
            <a:pPr lvl="0"/>
            <a:r>
              <a:rPr lang="en-US" sz="2800" dirty="0"/>
              <a:t>After removing the last Etruscan king, the Romans vowed </a:t>
            </a:r>
            <a:r>
              <a:rPr lang="en-US" sz="2800" b="1" u="sng" dirty="0">
                <a:solidFill>
                  <a:srgbClr val="FF0000"/>
                </a:solidFill>
              </a:rPr>
              <a:t>never again</a:t>
            </a:r>
            <a:r>
              <a:rPr lang="en-US" sz="2800" dirty="0">
                <a:solidFill>
                  <a:srgbClr val="FF0000"/>
                </a:solidFill>
              </a:rPr>
              <a:t> </a:t>
            </a:r>
            <a:r>
              <a:rPr lang="en-US" sz="2800" dirty="0"/>
              <a:t>to put so much trust in kings. Over the next several centuries, Rome </a:t>
            </a:r>
            <a:r>
              <a:rPr lang="en-US" sz="2800" b="1" u="sng" dirty="0">
                <a:solidFill>
                  <a:srgbClr val="FF0000"/>
                </a:solidFill>
              </a:rPr>
              <a:t>expanded its territory</a:t>
            </a:r>
            <a:r>
              <a:rPr lang="en-US" sz="2800" dirty="0">
                <a:solidFill>
                  <a:srgbClr val="FF0000"/>
                </a:solidFill>
              </a:rPr>
              <a:t> </a:t>
            </a:r>
            <a:r>
              <a:rPr lang="en-US" sz="2800" dirty="0"/>
              <a:t>and formed ways to </a:t>
            </a:r>
            <a:r>
              <a:rPr lang="en-US" sz="2800" b="1" u="sng" dirty="0">
                <a:solidFill>
                  <a:srgbClr val="FF0000"/>
                </a:solidFill>
              </a:rPr>
              <a:t>govern</a:t>
            </a:r>
            <a:r>
              <a:rPr lang="en-US" sz="2800" dirty="0"/>
              <a:t> that better </a:t>
            </a:r>
            <a:r>
              <a:rPr lang="en-US" sz="2800" b="1" u="sng" dirty="0">
                <a:solidFill>
                  <a:srgbClr val="FF0000"/>
                </a:solidFill>
              </a:rPr>
              <a:t>represented</a:t>
            </a:r>
            <a:r>
              <a:rPr lang="en-US" sz="2800" dirty="0"/>
              <a:t> the will of its citizens.</a:t>
            </a:r>
          </a:p>
          <a:p>
            <a:pPr lvl="0"/>
            <a:r>
              <a:rPr lang="en-US" sz="2800" dirty="0"/>
              <a:t>By 264 B.C., the Romans had </a:t>
            </a:r>
            <a:r>
              <a:rPr lang="en-US" sz="2800" b="1" u="sng" dirty="0">
                <a:solidFill>
                  <a:srgbClr val="FF0000"/>
                </a:solidFill>
              </a:rPr>
              <a:t>gained control</a:t>
            </a:r>
            <a:r>
              <a:rPr lang="en-US" sz="2800" dirty="0">
                <a:solidFill>
                  <a:srgbClr val="FF0000"/>
                </a:solidFill>
              </a:rPr>
              <a:t> </a:t>
            </a:r>
            <a:r>
              <a:rPr lang="en-US" sz="2800" dirty="0"/>
              <a:t>of the entire Italian </a:t>
            </a:r>
            <a:r>
              <a:rPr lang="en-US" sz="2800" b="1" u="sng" dirty="0">
                <a:solidFill>
                  <a:srgbClr val="FF0000"/>
                </a:solidFill>
              </a:rPr>
              <a:t>peninsula</a:t>
            </a:r>
            <a:r>
              <a:rPr lang="en-US" sz="2800" dirty="0"/>
              <a:t> (the area that makes up present-day Italy) and had firmly established a new form of government --- a </a:t>
            </a:r>
            <a:r>
              <a:rPr lang="en-US" sz="2800" b="1" u="sng" dirty="0">
                <a:solidFill>
                  <a:srgbClr val="FF0000"/>
                </a:solidFill>
              </a:rPr>
              <a:t>republic</a:t>
            </a:r>
            <a:r>
              <a:rPr lang="en-US" sz="2800" dirty="0"/>
              <a:t>.</a:t>
            </a:r>
          </a:p>
          <a:p>
            <a:pPr lvl="1"/>
            <a:r>
              <a:rPr lang="en-US" sz="2800" dirty="0"/>
              <a:t>In a republic, </a:t>
            </a:r>
            <a:r>
              <a:rPr lang="en-US" sz="2800" b="1" u="sng" dirty="0">
                <a:solidFill>
                  <a:srgbClr val="FF0000"/>
                </a:solidFill>
              </a:rPr>
              <a:t>citizens</a:t>
            </a:r>
            <a:r>
              <a:rPr lang="en-US" sz="2800" dirty="0"/>
              <a:t> who have the right to vote </a:t>
            </a:r>
            <a:r>
              <a:rPr lang="en-US" sz="2800" b="1" u="sng" dirty="0">
                <a:solidFill>
                  <a:srgbClr val="FF0000"/>
                </a:solidFill>
              </a:rPr>
              <a:t>select their leaders</a:t>
            </a:r>
            <a:r>
              <a:rPr lang="en-US" sz="2800" dirty="0">
                <a:solidFill>
                  <a:srgbClr val="FF0000"/>
                </a:solidFill>
              </a:rPr>
              <a:t>.</a:t>
            </a:r>
            <a:r>
              <a:rPr lang="en-US" sz="2800" dirty="0"/>
              <a:t> The leaders rule in the name of the people.</a:t>
            </a:r>
          </a:p>
        </p:txBody>
      </p:sp>
      <p:pic>
        <p:nvPicPr>
          <p:cNvPr id="4" name="Picture 3">
            <a:extLst>
              <a:ext uri="{FF2B5EF4-FFF2-40B4-BE49-F238E27FC236}">
                <a16:creationId xmlns:a16="http://schemas.microsoft.com/office/drawing/2014/main" id="{7E92D75C-89FD-7D4F-A4E9-27C415F77D15}"/>
              </a:ext>
            </a:extLst>
          </p:cNvPr>
          <p:cNvPicPr>
            <a:picLocks noChangeAspect="1"/>
          </p:cNvPicPr>
          <p:nvPr/>
        </p:nvPicPr>
        <p:blipFill>
          <a:blip r:embed="rId2"/>
          <a:stretch>
            <a:fillRect/>
          </a:stretch>
        </p:blipFill>
        <p:spPr>
          <a:xfrm rot="284813">
            <a:off x="6461665" y="26636"/>
            <a:ext cx="4346866" cy="2083124"/>
          </a:xfrm>
          <a:prstGeom prst="rect">
            <a:avLst/>
          </a:prstGeom>
        </p:spPr>
      </p:pic>
    </p:spTree>
    <p:extLst>
      <p:ext uri="{BB962C8B-B14F-4D97-AF65-F5344CB8AC3E}">
        <p14:creationId xmlns:p14="http://schemas.microsoft.com/office/powerpoint/2010/main" val="414115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E674-819E-F04A-8D4C-DF19E1EAA5A8}"/>
              </a:ext>
            </a:extLst>
          </p:cNvPr>
          <p:cNvSpPr>
            <a:spLocks noGrp="1"/>
          </p:cNvSpPr>
          <p:nvPr>
            <p:ph type="title"/>
          </p:nvPr>
        </p:nvSpPr>
        <p:spPr>
          <a:xfrm rot="20915603">
            <a:off x="-1915964" y="1119086"/>
            <a:ext cx="8596668" cy="1320800"/>
          </a:xfrm>
        </p:spPr>
        <p:txBody>
          <a:bodyPr>
            <a:normAutofit fontScale="90000"/>
          </a:bodyPr>
          <a:lstStyle/>
          <a:p>
            <a:pPr algn="ctr"/>
            <a:r>
              <a:rPr lang="en-US" sz="4400" b="1" dirty="0"/>
              <a:t>The Roman </a:t>
            </a:r>
            <a:br>
              <a:rPr lang="en-US" sz="4400" b="1" dirty="0"/>
            </a:br>
            <a:r>
              <a:rPr lang="en-US" sz="4400" b="1" dirty="0"/>
              <a:t>Senate</a:t>
            </a:r>
            <a:br>
              <a:rPr lang="en-US" dirty="0"/>
            </a:br>
            <a:endParaRPr lang="en-US" dirty="0"/>
          </a:p>
        </p:txBody>
      </p:sp>
      <p:sp>
        <p:nvSpPr>
          <p:cNvPr id="3" name="Content Placeholder 2">
            <a:extLst>
              <a:ext uri="{FF2B5EF4-FFF2-40B4-BE49-F238E27FC236}">
                <a16:creationId xmlns:a16="http://schemas.microsoft.com/office/drawing/2014/main" id="{2811418B-18FC-CC4B-8DD2-397F4648243A}"/>
              </a:ext>
            </a:extLst>
          </p:cNvPr>
          <p:cNvSpPr>
            <a:spLocks noGrp="1"/>
          </p:cNvSpPr>
          <p:nvPr>
            <p:ph idx="1"/>
          </p:nvPr>
        </p:nvSpPr>
        <p:spPr>
          <a:xfrm>
            <a:off x="211805" y="3429000"/>
            <a:ext cx="11768389" cy="3880773"/>
          </a:xfrm>
        </p:spPr>
        <p:txBody>
          <a:bodyPr>
            <a:noAutofit/>
          </a:bodyPr>
          <a:lstStyle/>
          <a:p>
            <a:pPr lvl="0"/>
            <a:r>
              <a:rPr lang="en-US" sz="2400" dirty="0"/>
              <a:t>In the Roman Republic, the most </a:t>
            </a:r>
            <a:r>
              <a:rPr lang="en-US" sz="2400" b="1" u="sng" dirty="0">
                <a:solidFill>
                  <a:srgbClr val="FF0000"/>
                </a:solidFill>
              </a:rPr>
              <a:t>powerful</a:t>
            </a:r>
            <a:r>
              <a:rPr lang="en-US" sz="2400" dirty="0"/>
              <a:t> part of the government was the </a:t>
            </a:r>
            <a:r>
              <a:rPr lang="en-US" sz="2400" b="1" u="sng" dirty="0">
                <a:solidFill>
                  <a:srgbClr val="FF0000"/>
                </a:solidFill>
              </a:rPr>
              <a:t>senate</a:t>
            </a:r>
            <a:r>
              <a:rPr lang="en-US" sz="2400" dirty="0"/>
              <a:t>. The senate mirrors our own </a:t>
            </a:r>
            <a:r>
              <a:rPr lang="en-US" sz="2400" b="1" u="sng" dirty="0">
                <a:solidFill>
                  <a:srgbClr val="FF0000"/>
                </a:solidFill>
              </a:rPr>
              <a:t>legislative branch</a:t>
            </a:r>
            <a:r>
              <a:rPr lang="en-US" sz="2400" dirty="0">
                <a:solidFill>
                  <a:srgbClr val="FF0000"/>
                </a:solidFill>
              </a:rPr>
              <a:t> </a:t>
            </a:r>
            <a:r>
              <a:rPr lang="en-US" sz="2400" dirty="0"/>
              <a:t>of government- the branch that </a:t>
            </a:r>
            <a:r>
              <a:rPr lang="en-US" sz="2400" b="1" u="sng" dirty="0">
                <a:solidFill>
                  <a:srgbClr val="FF0000"/>
                </a:solidFill>
              </a:rPr>
              <a:t>proposes</a:t>
            </a:r>
            <a:r>
              <a:rPr lang="en-US" sz="2400" dirty="0"/>
              <a:t> and </a:t>
            </a:r>
            <a:r>
              <a:rPr lang="en-US" sz="2400" b="1" u="sng" dirty="0">
                <a:solidFill>
                  <a:srgbClr val="FF0000"/>
                </a:solidFill>
              </a:rPr>
              <a:t>votes</a:t>
            </a:r>
            <a:r>
              <a:rPr lang="en-US" sz="2400" dirty="0"/>
              <a:t> on </a:t>
            </a:r>
            <a:r>
              <a:rPr lang="en-US" sz="2400" b="1" u="sng" dirty="0">
                <a:solidFill>
                  <a:srgbClr val="FF0000"/>
                </a:solidFill>
              </a:rPr>
              <a:t>new laws</a:t>
            </a:r>
            <a:r>
              <a:rPr lang="en-US" sz="2400" dirty="0"/>
              <a:t>. </a:t>
            </a:r>
          </a:p>
          <a:p>
            <a:pPr lvl="0"/>
            <a:r>
              <a:rPr lang="en-US" sz="2400" dirty="0"/>
              <a:t>At first, the senate was made up only of </a:t>
            </a:r>
            <a:r>
              <a:rPr lang="en-US" sz="2400" b="1" u="sng" dirty="0">
                <a:solidFill>
                  <a:srgbClr val="FF0000"/>
                </a:solidFill>
              </a:rPr>
              <a:t>300 upper-class men</a:t>
            </a:r>
            <a:r>
              <a:rPr lang="en-US" sz="2400" dirty="0">
                <a:solidFill>
                  <a:srgbClr val="FF0000"/>
                </a:solidFill>
              </a:rPr>
              <a:t> </a:t>
            </a:r>
            <a:r>
              <a:rPr lang="en-US" sz="2400" dirty="0"/>
              <a:t>called </a:t>
            </a:r>
            <a:r>
              <a:rPr lang="en-US" sz="2400" b="1" u="sng" dirty="0">
                <a:solidFill>
                  <a:srgbClr val="FF0000"/>
                </a:solidFill>
              </a:rPr>
              <a:t>patricians</a:t>
            </a:r>
            <a:r>
              <a:rPr lang="en-US" sz="2400" dirty="0"/>
              <a:t>.</a:t>
            </a:r>
          </a:p>
          <a:p>
            <a:pPr lvl="1"/>
            <a:r>
              <a:rPr lang="en-US" sz="2400" dirty="0"/>
              <a:t>A </a:t>
            </a:r>
            <a:r>
              <a:rPr lang="en-US" sz="2400" b="1" u="sng" dirty="0">
                <a:solidFill>
                  <a:srgbClr val="FF0000"/>
                </a:solidFill>
              </a:rPr>
              <a:t>patrician</a:t>
            </a:r>
            <a:r>
              <a:rPr lang="en-US" sz="2400" dirty="0"/>
              <a:t> was a member of a wealthy family in the ancient Roman Republic.</a:t>
            </a:r>
          </a:p>
          <a:p>
            <a:pPr lvl="1"/>
            <a:r>
              <a:rPr lang="en-US" sz="2400" dirty="0"/>
              <a:t>Ordinary citizens were known as </a:t>
            </a:r>
            <a:r>
              <a:rPr lang="en-US" sz="2400" b="1" u="sng" dirty="0">
                <a:solidFill>
                  <a:srgbClr val="FF0000"/>
                </a:solidFill>
              </a:rPr>
              <a:t>plebeians</a:t>
            </a:r>
            <a:r>
              <a:rPr lang="en-US" sz="2400" dirty="0"/>
              <a:t>.</a:t>
            </a:r>
          </a:p>
          <a:p>
            <a:pPr lvl="0"/>
            <a:r>
              <a:rPr lang="en-US" sz="2400" dirty="0"/>
              <a:t>In the early republic, </a:t>
            </a:r>
            <a:r>
              <a:rPr lang="en-US" sz="2400" b="1" u="sng" dirty="0">
                <a:solidFill>
                  <a:srgbClr val="FF0000"/>
                </a:solidFill>
              </a:rPr>
              <a:t>plebeians could not hold office</a:t>
            </a:r>
            <a:r>
              <a:rPr lang="en-US" sz="2400" dirty="0">
                <a:solidFill>
                  <a:srgbClr val="FF0000"/>
                </a:solidFill>
              </a:rPr>
              <a:t> </a:t>
            </a:r>
            <a:r>
              <a:rPr lang="en-US" sz="2400" dirty="0"/>
              <a:t>or be senators.</a:t>
            </a:r>
          </a:p>
        </p:txBody>
      </p:sp>
      <p:pic>
        <p:nvPicPr>
          <p:cNvPr id="4" name="Picture 3">
            <a:extLst>
              <a:ext uri="{FF2B5EF4-FFF2-40B4-BE49-F238E27FC236}">
                <a16:creationId xmlns:a16="http://schemas.microsoft.com/office/drawing/2014/main" id="{4CE63761-B6A9-A548-8531-E41CFED5A8FD}"/>
              </a:ext>
            </a:extLst>
          </p:cNvPr>
          <p:cNvPicPr>
            <a:picLocks noChangeAspect="1"/>
          </p:cNvPicPr>
          <p:nvPr/>
        </p:nvPicPr>
        <p:blipFill>
          <a:blip r:embed="rId2"/>
          <a:stretch>
            <a:fillRect/>
          </a:stretch>
        </p:blipFill>
        <p:spPr>
          <a:xfrm>
            <a:off x="4377128" y="0"/>
            <a:ext cx="7440118" cy="3124850"/>
          </a:xfrm>
          <a:prstGeom prst="rect">
            <a:avLst/>
          </a:prstGeom>
        </p:spPr>
      </p:pic>
    </p:spTree>
    <p:extLst>
      <p:ext uri="{BB962C8B-B14F-4D97-AF65-F5344CB8AC3E}">
        <p14:creationId xmlns:p14="http://schemas.microsoft.com/office/powerpoint/2010/main" val="1051954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62F78-E21D-9641-8A10-CBE30E16916C}"/>
              </a:ext>
            </a:extLst>
          </p:cNvPr>
          <p:cNvSpPr>
            <a:spLocks noGrp="1"/>
          </p:cNvSpPr>
          <p:nvPr>
            <p:ph type="title"/>
          </p:nvPr>
        </p:nvSpPr>
        <p:spPr>
          <a:xfrm>
            <a:off x="1996469" y="384748"/>
            <a:ext cx="8596668" cy="1320800"/>
          </a:xfrm>
        </p:spPr>
        <p:txBody>
          <a:bodyPr/>
          <a:lstStyle/>
          <a:p>
            <a:r>
              <a:rPr lang="en-US" b="1" dirty="0"/>
              <a:t>The Roman Consuls</a:t>
            </a:r>
            <a:br>
              <a:rPr lang="en-US" dirty="0"/>
            </a:br>
            <a:endParaRPr lang="en-US" dirty="0"/>
          </a:p>
        </p:txBody>
      </p:sp>
      <p:sp>
        <p:nvSpPr>
          <p:cNvPr id="3" name="Content Placeholder 2">
            <a:extLst>
              <a:ext uri="{FF2B5EF4-FFF2-40B4-BE49-F238E27FC236}">
                <a16:creationId xmlns:a16="http://schemas.microsoft.com/office/drawing/2014/main" id="{E4D456B0-71E8-A748-BAEB-04EC737E3119}"/>
              </a:ext>
            </a:extLst>
          </p:cNvPr>
          <p:cNvSpPr>
            <a:spLocks noGrp="1"/>
          </p:cNvSpPr>
          <p:nvPr>
            <p:ph idx="1"/>
          </p:nvPr>
        </p:nvSpPr>
        <p:spPr>
          <a:xfrm>
            <a:off x="179882" y="1484026"/>
            <a:ext cx="8394491" cy="5246557"/>
          </a:xfrm>
        </p:spPr>
        <p:txBody>
          <a:bodyPr>
            <a:normAutofit lnSpcReduction="10000"/>
          </a:bodyPr>
          <a:lstStyle/>
          <a:p>
            <a:pPr lvl="0"/>
            <a:r>
              <a:rPr lang="en-US" sz="2400" dirty="0"/>
              <a:t>Two chief officials called </a:t>
            </a:r>
            <a:r>
              <a:rPr lang="en-US" sz="2400" b="1" u="sng" dirty="0">
                <a:solidFill>
                  <a:srgbClr val="FF0000"/>
                </a:solidFill>
              </a:rPr>
              <a:t>consuls</a:t>
            </a:r>
            <a:r>
              <a:rPr lang="en-US" sz="2400" dirty="0"/>
              <a:t> led the government. The consuls, like our U.S. President, were the </a:t>
            </a:r>
            <a:r>
              <a:rPr lang="en-US" sz="2400" b="1" u="sng" dirty="0">
                <a:solidFill>
                  <a:srgbClr val="FF0000"/>
                </a:solidFill>
              </a:rPr>
              <a:t>chief executives</a:t>
            </a:r>
            <a:r>
              <a:rPr lang="en-US" sz="2400" dirty="0">
                <a:solidFill>
                  <a:srgbClr val="FF0000"/>
                </a:solidFill>
              </a:rPr>
              <a:t> </a:t>
            </a:r>
            <a:r>
              <a:rPr lang="en-US" sz="2400" dirty="0"/>
              <a:t>of the </a:t>
            </a:r>
            <a:r>
              <a:rPr lang="en-US" sz="2400" b="1" u="sng" dirty="0">
                <a:solidFill>
                  <a:srgbClr val="FF0000"/>
                </a:solidFill>
              </a:rPr>
              <a:t>government</a:t>
            </a:r>
            <a:r>
              <a:rPr lang="en-US" sz="2400" dirty="0">
                <a:solidFill>
                  <a:srgbClr val="FF0000"/>
                </a:solidFill>
              </a:rPr>
              <a:t>.</a:t>
            </a:r>
          </a:p>
          <a:p>
            <a:pPr lvl="1"/>
            <a:r>
              <a:rPr lang="en-US" sz="2400" dirty="0"/>
              <a:t>They were responsible for </a:t>
            </a:r>
            <a:r>
              <a:rPr lang="en-US" sz="2400" b="1" u="sng" dirty="0">
                <a:solidFill>
                  <a:srgbClr val="FF0000"/>
                </a:solidFill>
              </a:rPr>
              <a:t>enforcing</a:t>
            </a:r>
            <a:r>
              <a:rPr lang="en-US" sz="2400" dirty="0"/>
              <a:t> the Republic’s </a:t>
            </a:r>
            <a:r>
              <a:rPr lang="en-US" sz="2400" b="1" u="sng" dirty="0">
                <a:solidFill>
                  <a:srgbClr val="FF0000"/>
                </a:solidFill>
              </a:rPr>
              <a:t>laws</a:t>
            </a:r>
            <a:r>
              <a:rPr lang="en-US" sz="2400" dirty="0"/>
              <a:t> and </a:t>
            </a:r>
            <a:r>
              <a:rPr lang="en-US" sz="2400" b="1" u="sng" dirty="0">
                <a:solidFill>
                  <a:srgbClr val="FF0000"/>
                </a:solidFill>
              </a:rPr>
              <a:t>policies</a:t>
            </a:r>
            <a:r>
              <a:rPr lang="en-US" sz="2400" dirty="0"/>
              <a:t>.</a:t>
            </a:r>
          </a:p>
          <a:p>
            <a:pPr lvl="1"/>
            <a:r>
              <a:rPr lang="en-US" sz="2400" dirty="0"/>
              <a:t>The consuls were </a:t>
            </a:r>
            <a:r>
              <a:rPr lang="en-US" sz="2400" b="1" u="sng" dirty="0">
                <a:solidFill>
                  <a:srgbClr val="FF0000"/>
                </a:solidFill>
              </a:rPr>
              <a:t>elected</a:t>
            </a:r>
            <a:r>
              <a:rPr lang="en-US" sz="2400" dirty="0"/>
              <a:t> by the assembly of </a:t>
            </a:r>
            <a:r>
              <a:rPr lang="en-US" sz="2400" b="1" u="sng" dirty="0">
                <a:solidFill>
                  <a:srgbClr val="FF0000"/>
                </a:solidFill>
              </a:rPr>
              <a:t>citizens</a:t>
            </a:r>
            <a:r>
              <a:rPr lang="en-US" sz="2400" dirty="0"/>
              <a:t>.</a:t>
            </a:r>
          </a:p>
          <a:p>
            <a:pPr lvl="0"/>
            <a:r>
              <a:rPr lang="en-US" sz="2400"/>
              <a:t>Consuls ruled </a:t>
            </a:r>
            <a:r>
              <a:rPr lang="en-US" sz="2400" dirty="0"/>
              <a:t>for </a:t>
            </a:r>
            <a:r>
              <a:rPr lang="en-US" sz="2400" b="1" u="sng" dirty="0">
                <a:solidFill>
                  <a:srgbClr val="FF0000"/>
                </a:solidFill>
              </a:rPr>
              <a:t>one year</a:t>
            </a:r>
            <a:r>
              <a:rPr lang="en-US" sz="2400" dirty="0">
                <a:solidFill>
                  <a:srgbClr val="FF0000"/>
                </a:solidFill>
              </a:rPr>
              <a:t> </a:t>
            </a:r>
            <a:r>
              <a:rPr lang="en-US" sz="2400" dirty="0"/>
              <a:t>only. </a:t>
            </a:r>
            <a:r>
              <a:rPr lang="en-US" sz="2400" b="1" u="sng" dirty="0">
                <a:solidFill>
                  <a:srgbClr val="FF0000"/>
                </a:solidFill>
              </a:rPr>
              <a:t>Power</a:t>
            </a:r>
            <a:r>
              <a:rPr lang="en-US" sz="2400" dirty="0"/>
              <a:t> was divided </a:t>
            </a:r>
            <a:r>
              <a:rPr lang="en-US" sz="2400" b="1" u="sng" dirty="0">
                <a:solidFill>
                  <a:srgbClr val="FF0000"/>
                </a:solidFill>
              </a:rPr>
              <a:t>equally</a:t>
            </a:r>
            <a:r>
              <a:rPr lang="en-US" sz="2400" dirty="0"/>
              <a:t> among the consuls. Both had to agree before the government could take any action.</a:t>
            </a:r>
          </a:p>
          <a:p>
            <a:pPr lvl="1"/>
            <a:r>
              <a:rPr lang="en-US" sz="2400" dirty="0"/>
              <a:t>For instance, if only one consul said “veto,” the matter was </a:t>
            </a:r>
            <a:r>
              <a:rPr lang="en-US" sz="2400" b="1" u="sng" dirty="0">
                <a:solidFill>
                  <a:srgbClr val="FF0000"/>
                </a:solidFill>
              </a:rPr>
              <a:t>dropped</a:t>
            </a:r>
            <a:r>
              <a:rPr lang="en-US" sz="2400" dirty="0"/>
              <a:t>. (A </a:t>
            </a:r>
            <a:r>
              <a:rPr lang="en-US" sz="2400" b="1" u="sng" dirty="0">
                <a:solidFill>
                  <a:srgbClr val="FF0000"/>
                </a:solidFill>
              </a:rPr>
              <a:t>veto</a:t>
            </a:r>
            <a:r>
              <a:rPr lang="en-US" sz="2400" dirty="0"/>
              <a:t> is the rejection of any planned action by a person in power.)</a:t>
            </a:r>
          </a:p>
          <a:p>
            <a:endParaRPr lang="en-US" dirty="0"/>
          </a:p>
        </p:txBody>
      </p:sp>
      <p:pic>
        <p:nvPicPr>
          <p:cNvPr id="4" name="Picture 3">
            <a:extLst>
              <a:ext uri="{FF2B5EF4-FFF2-40B4-BE49-F238E27FC236}">
                <a16:creationId xmlns:a16="http://schemas.microsoft.com/office/drawing/2014/main" id="{F9D2885A-87C6-BF4F-8D30-C89BAB2F3E4C}"/>
              </a:ext>
            </a:extLst>
          </p:cNvPr>
          <p:cNvPicPr>
            <a:picLocks noChangeAspect="1"/>
          </p:cNvPicPr>
          <p:nvPr/>
        </p:nvPicPr>
        <p:blipFill>
          <a:blip r:embed="rId2"/>
          <a:stretch>
            <a:fillRect/>
          </a:stretch>
        </p:blipFill>
        <p:spPr>
          <a:xfrm>
            <a:off x="8850030" y="0"/>
            <a:ext cx="3341970" cy="6858000"/>
          </a:xfrm>
          <a:prstGeom prst="rect">
            <a:avLst/>
          </a:prstGeom>
        </p:spPr>
      </p:pic>
    </p:spTree>
    <p:extLst>
      <p:ext uri="{BB962C8B-B14F-4D97-AF65-F5344CB8AC3E}">
        <p14:creationId xmlns:p14="http://schemas.microsoft.com/office/powerpoint/2010/main" val="4250090276"/>
      </p:ext>
    </p:extLst>
  </p:cSld>
  <p:clrMapOvr>
    <a:masterClrMapping/>
  </p:clrMapOvr>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735</TotalTime>
  <Words>1405</Words>
  <Application>Microsoft Macintosh PowerPoint</Application>
  <PresentationFormat>Widescreen</PresentationFormat>
  <Paragraphs>69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Trebuchet MS</vt:lpstr>
      <vt:lpstr>Wingdings 3</vt:lpstr>
      <vt:lpstr>Facet</vt:lpstr>
      <vt:lpstr>Chapter 8: The Rise of Ancient Rome</vt:lpstr>
      <vt:lpstr>Vocabulary, Section 1: The Roman Republic</vt:lpstr>
      <vt:lpstr>Vocabulary, Section 1: The Roman Republic</vt:lpstr>
      <vt:lpstr>Geographical Advantages</vt:lpstr>
      <vt:lpstr>The Etruscans </vt:lpstr>
      <vt:lpstr>The Etruscans, Cont.</vt:lpstr>
      <vt:lpstr>Romans Form a Republic </vt:lpstr>
      <vt:lpstr>The Roman  Senate </vt:lpstr>
      <vt:lpstr>The Roman Consuls </vt:lpstr>
      <vt:lpstr>Other Important Officials </vt:lpstr>
      <vt:lpstr>Patricians Versus Plebeians </vt:lpstr>
      <vt:lpstr>Patricians Versus Plebeians, Cont.</vt:lpstr>
      <vt:lpstr>Master of the Mediterranean </vt:lpstr>
      <vt:lpstr>The Decline of the Republic </vt:lpstr>
      <vt:lpstr>The Rise of Julius Caesar </vt:lpstr>
      <vt:lpstr>The Death of a Dictator </vt:lpstr>
      <vt:lpstr>From Republic to Empire </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The Rise of Ancient Rome</dc:title>
  <dc:creator>Borho, Michelle</dc:creator>
  <cp:lastModifiedBy>Coleman, DeShenia</cp:lastModifiedBy>
  <cp:revision>22</cp:revision>
  <cp:lastPrinted>2019-02-20T13:32:35Z</cp:lastPrinted>
  <dcterms:created xsi:type="dcterms:W3CDTF">2019-02-20T01:19:43Z</dcterms:created>
  <dcterms:modified xsi:type="dcterms:W3CDTF">2019-02-21T15:42:29Z</dcterms:modified>
</cp:coreProperties>
</file>