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41"/>
    <p:restoredTop sz="94685"/>
  </p:normalViewPr>
  <p:slideViewPr>
    <p:cSldViewPr snapToGrid="0" snapToObjects="1">
      <p:cViewPr varScale="1">
        <p:scale>
          <a:sx n="129" d="100"/>
          <a:sy n="129" d="100"/>
        </p:scale>
        <p:origin x="3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4/16/19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4/16/19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4/16/19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4/16/19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4/16/19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4/16/19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4/16/19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E4347-976E-AB4F-8100-5921541320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golden age of MUSLIM civilization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3DC2B5-2571-5741-AFBA-A076DEE413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Chapter 10, Section 3</a:t>
            </a:r>
          </a:p>
        </p:txBody>
      </p:sp>
    </p:spTree>
    <p:extLst>
      <p:ext uri="{BB962C8B-B14F-4D97-AF65-F5344CB8AC3E}">
        <p14:creationId xmlns:p14="http://schemas.microsoft.com/office/powerpoint/2010/main" val="42601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470F1-7152-1F4F-B1E8-346F085B5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9277" y="274632"/>
            <a:ext cx="5925310" cy="1174991"/>
          </a:xfrm>
        </p:spPr>
        <p:txBody>
          <a:bodyPr>
            <a:normAutofit/>
          </a:bodyPr>
          <a:lstStyle/>
          <a:p>
            <a:r>
              <a:rPr lang="en-US" sz="2400" b="1" dirty="0"/>
              <a:t>Mathematics and Science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0EEF4B-1DD1-A044-864A-851BDE8FEC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72" r="37028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C06D7-B15F-6B46-8DD6-DF4E15252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834" y="1728678"/>
            <a:ext cx="7290196" cy="5129322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2300" dirty="0"/>
              <a:t>Arab scholars studied both </a:t>
            </a:r>
            <a:r>
              <a:rPr lang="en-US" sz="2300" b="1" u="sng" dirty="0">
                <a:solidFill>
                  <a:srgbClr val="FF0000"/>
                </a:solidFill>
              </a:rPr>
              <a:t>Greek</a:t>
            </a:r>
            <a:r>
              <a:rPr lang="en-US" sz="2300" dirty="0"/>
              <a:t> and </a:t>
            </a:r>
            <a:r>
              <a:rPr lang="en-US" sz="2300" b="1" u="sng" dirty="0">
                <a:solidFill>
                  <a:srgbClr val="FF0000"/>
                </a:solidFill>
              </a:rPr>
              <a:t>Indian mathematics</a:t>
            </a:r>
            <a:r>
              <a:rPr lang="en-US" sz="2300" dirty="0"/>
              <a:t>. They learned about the idea of </a:t>
            </a:r>
            <a:r>
              <a:rPr lang="en-US" sz="2300" b="1" u="sng" dirty="0">
                <a:solidFill>
                  <a:srgbClr val="FF0000"/>
                </a:solidFill>
              </a:rPr>
              <a:t>zero</a:t>
            </a:r>
            <a:r>
              <a:rPr lang="en-US" sz="2300" dirty="0"/>
              <a:t> from Indian scholars. And they borrowed the use of the so-called Arabic </a:t>
            </a:r>
            <a:r>
              <a:rPr lang="en-US" sz="2300" b="1" u="sng" dirty="0">
                <a:solidFill>
                  <a:srgbClr val="FF0000"/>
                </a:solidFill>
              </a:rPr>
              <a:t>numerals</a:t>
            </a:r>
            <a:r>
              <a:rPr lang="en-US" sz="2300" dirty="0"/>
              <a:t> that we use today from India, too.</a:t>
            </a:r>
          </a:p>
          <a:p>
            <a:pPr lvl="0">
              <a:lnSpc>
                <a:spcPct val="90000"/>
              </a:lnSpc>
            </a:pPr>
            <a:r>
              <a:rPr lang="en-US" sz="2300" dirty="0"/>
              <a:t>The Muslim mathematician </a:t>
            </a:r>
            <a:r>
              <a:rPr lang="en-US" sz="2300" b="1" u="sng" dirty="0">
                <a:solidFill>
                  <a:srgbClr val="FF0000"/>
                </a:solidFill>
              </a:rPr>
              <a:t>al-</a:t>
            </a:r>
            <a:r>
              <a:rPr lang="en-US" sz="2300" b="1" u="sng" dirty="0" err="1">
                <a:solidFill>
                  <a:srgbClr val="FF0000"/>
                </a:solidFill>
              </a:rPr>
              <a:t>Khwarizme</a:t>
            </a:r>
            <a:r>
              <a:rPr lang="en-US" sz="2300" dirty="0"/>
              <a:t> wrote a book explaining Indian arithmetic. He also made significant contributions to the </a:t>
            </a:r>
            <a:r>
              <a:rPr lang="en-US" sz="2300" b="1" u="sng" dirty="0">
                <a:solidFill>
                  <a:srgbClr val="FF0000"/>
                </a:solidFill>
              </a:rPr>
              <a:t>development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/>
              <a:t>of algebra.</a:t>
            </a:r>
          </a:p>
          <a:p>
            <a:pPr lvl="1">
              <a:lnSpc>
                <a:spcPct val="90000"/>
              </a:lnSpc>
            </a:pPr>
            <a:r>
              <a:rPr lang="en-US" sz="2300" dirty="0"/>
              <a:t>The word “</a:t>
            </a:r>
            <a:r>
              <a:rPr lang="en-US" sz="2300" b="1" u="sng" dirty="0">
                <a:solidFill>
                  <a:srgbClr val="FF0000"/>
                </a:solidFill>
              </a:rPr>
              <a:t>algebra</a:t>
            </a:r>
            <a:r>
              <a:rPr lang="en-US" sz="2300" b="1" dirty="0"/>
              <a:t>”</a:t>
            </a:r>
            <a:r>
              <a:rPr lang="en-US" sz="2300" dirty="0"/>
              <a:t> comes from the Arabic word “</a:t>
            </a:r>
            <a:r>
              <a:rPr lang="en-US" sz="2300" b="1" u="sng" dirty="0">
                <a:solidFill>
                  <a:srgbClr val="FF0000"/>
                </a:solidFill>
              </a:rPr>
              <a:t>al-</a:t>
            </a:r>
            <a:r>
              <a:rPr lang="en-US" sz="2300" b="1" u="sng" dirty="0" err="1">
                <a:solidFill>
                  <a:srgbClr val="FF0000"/>
                </a:solidFill>
              </a:rPr>
              <a:t>jabr</a:t>
            </a:r>
            <a:r>
              <a:rPr lang="en-US" sz="2300" dirty="0"/>
              <a:t>.” </a:t>
            </a:r>
          </a:p>
          <a:p>
            <a:pPr lvl="0">
              <a:lnSpc>
                <a:spcPct val="90000"/>
              </a:lnSpc>
            </a:pPr>
            <a:r>
              <a:rPr lang="en-US" sz="2300" dirty="0"/>
              <a:t>The famous Islamic scientist and philosopher </a:t>
            </a:r>
            <a:r>
              <a:rPr lang="en-US" sz="2300" b="1" u="sng" dirty="0">
                <a:solidFill>
                  <a:srgbClr val="FF0000"/>
                </a:solidFill>
              </a:rPr>
              <a:t>Ibn </a:t>
            </a:r>
            <a:r>
              <a:rPr lang="en-US" sz="2300" b="1" u="sng" dirty="0" err="1">
                <a:solidFill>
                  <a:srgbClr val="FF0000"/>
                </a:solidFill>
              </a:rPr>
              <a:t>Sina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/>
              <a:t>lived from 980 to 1037. Also known Avicenna, he organized the medical knowledge of the Greeks and </a:t>
            </a:r>
            <a:r>
              <a:rPr lang="en-US" sz="2300" dirty="0" err="1"/>
              <a:t>Arbas</a:t>
            </a:r>
            <a:r>
              <a:rPr lang="en-US" sz="2300" dirty="0"/>
              <a:t> into the </a:t>
            </a:r>
            <a:r>
              <a:rPr lang="en-US" sz="2300" b="1" i="1" u="sng" dirty="0">
                <a:solidFill>
                  <a:srgbClr val="FF0000"/>
                </a:solidFill>
              </a:rPr>
              <a:t>Canon of Medicine</a:t>
            </a:r>
            <a:r>
              <a:rPr lang="en-US" sz="2300" b="1" u="sng" dirty="0">
                <a:solidFill>
                  <a:srgbClr val="FF0000"/>
                </a:solidFill>
              </a:rPr>
              <a:t>.</a:t>
            </a:r>
            <a:endParaRPr lang="en-US" sz="23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311894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6942B9-4285-AE4D-9016-0DE9B5A112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E104E5-702E-2544-87E2-B707BD92B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Literature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54F2C-5F78-C847-AC78-2C23A4F54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629" y="2235936"/>
            <a:ext cx="11062741" cy="3101983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Muslim writers created many lasting works of </a:t>
            </a:r>
            <a:r>
              <a:rPr lang="en-US" sz="2800" b="1" u="sng" dirty="0">
                <a:solidFill>
                  <a:srgbClr val="FFFF00"/>
                </a:solidFill>
              </a:rPr>
              <a:t>literature</a:t>
            </a:r>
            <a:r>
              <a:rPr lang="en-US" sz="2800" dirty="0">
                <a:solidFill>
                  <a:srgbClr val="FFFF00"/>
                </a:solidFill>
              </a:rPr>
              <a:t>. </a:t>
            </a:r>
            <a:r>
              <a:rPr lang="en-US" sz="2800" b="1" u="sng" dirty="0">
                <a:solidFill>
                  <a:srgbClr val="FFFF00"/>
                </a:solidFill>
              </a:rPr>
              <a:t>Poetry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was particularly important in the Islamic world. Poets were treated as popular musicians are today. </a:t>
            </a:r>
          </a:p>
          <a:p>
            <a:pPr lvl="0"/>
            <a:r>
              <a:rPr lang="en-US" sz="2800" dirty="0"/>
              <a:t>One group of Muslims used poetry to teach their ideas and beliefs. This group, called </a:t>
            </a:r>
            <a:r>
              <a:rPr lang="en-US" sz="2800" b="1" u="sng" dirty="0">
                <a:solidFill>
                  <a:srgbClr val="FFFF00"/>
                </a:solidFill>
              </a:rPr>
              <a:t>Sufis</a:t>
            </a:r>
            <a:r>
              <a:rPr lang="en-US" sz="2800" dirty="0"/>
              <a:t>, were mystics who believed that they could draw close to God through </a:t>
            </a:r>
            <a:r>
              <a:rPr lang="en-US" sz="2800" b="1" u="sng" dirty="0">
                <a:solidFill>
                  <a:srgbClr val="FFFF00"/>
                </a:solidFill>
              </a:rPr>
              <a:t>prayer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2800" b="1" u="sng" dirty="0">
                <a:solidFill>
                  <a:srgbClr val="FFFF00"/>
                </a:solidFill>
              </a:rPr>
              <a:t>fasting</a:t>
            </a:r>
            <a:r>
              <a:rPr lang="en-US" sz="2800" dirty="0"/>
              <a:t>, and a </a:t>
            </a:r>
            <a:r>
              <a:rPr lang="en-US" sz="2800" b="1" u="sng" dirty="0">
                <a:solidFill>
                  <a:srgbClr val="FFFF00"/>
                </a:solidFill>
              </a:rPr>
              <a:t>simple life</a:t>
            </a:r>
            <a:r>
              <a:rPr lang="en-US" sz="2800" dirty="0"/>
              <a:t>. They taught that the </a:t>
            </a:r>
            <a:r>
              <a:rPr lang="en-US" sz="2800" b="1" u="sng" dirty="0"/>
              <a:t>world</a:t>
            </a:r>
            <a:r>
              <a:rPr lang="en-US" sz="2800" dirty="0"/>
              <a:t> will reveal its </a:t>
            </a:r>
            <a:r>
              <a:rPr lang="en-US" sz="2800" b="1" u="sng" dirty="0">
                <a:solidFill>
                  <a:srgbClr val="FFFF00"/>
                </a:solidFill>
              </a:rPr>
              <a:t>mysteries</a:t>
            </a:r>
            <a:r>
              <a:rPr lang="en-US" sz="2800" dirty="0"/>
              <a:t> to careful </a:t>
            </a:r>
            <a:r>
              <a:rPr lang="en-US" sz="2800" b="1" u="sng" dirty="0">
                <a:solidFill>
                  <a:srgbClr val="FFFF00"/>
                </a:solidFill>
              </a:rPr>
              <a:t>observers</a:t>
            </a:r>
            <a:r>
              <a:rPr lang="en-US" sz="2800" dirty="0"/>
              <a:t>. </a:t>
            </a:r>
          </a:p>
          <a:p>
            <a:pPr lvl="1"/>
            <a:r>
              <a:rPr lang="en-US" sz="2800" dirty="0"/>
              <a:t>Sufi missionaries also helped spread Islam to Central Asia, India, and Africa south of the Sahara.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5878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3CD6E-47A3-C344-831B-0A8FB9AC0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382250"/>
            <a:ext cx="7729728" cy="1188720"/>
          </a:xfrm>
        </p:spPr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BC541-B3BB-EF42-94DC-74D70AC2E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957" y="2023673"/>
            <a:ext cx="10538085" cy="4452077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OMAR KHAYYAM: </a:t>
            </a:r>
            <a:r>
              <a:rPr lang="en-US" sz="3200" dirty="0"/>
              <a:t>A MUSLIM POET, MATHEMATICIAN, AND ASTRONOMER.</a:t>
            </a:r>
            <a:br>
              <a:rPr lang="en-US" sz="3200" dirty="0"/>
            </a:br>
            <a:endParaRPr lang="en-US" sz="3200" dirty="0"/>
          </a:p>
          <a:p>
            <a:r>
              <a:rPr lang="en-US" sz="3200" b="1" u="sng" dirty="0"/>
              <a:t>CALIPH: </a:t>
            </a:r>
            <a:r>
              <a:rPr lang="en-US" sz="3200" dirty="0"/>
              <a:t>A MUSLIM RULER.</a:t>
            </a:r>
            <a:br>
              <a:rPr lang="en-US" sz="3200" dirty="0"/>
            </a:br>
            <a:endParaRPr lang="en-US" sz="3200" dirty="0"/>
          </a:p>
          <a:p>
            <a:r>
              <a:rPr lang="en-US" sz="3200" b="1" u="sng" dirty="0"/>
              <a:t>SUFIS: </a:t>
            </a:r>
            <a:r>
              <a:rPr lang="en-US" sz="3200" dirty="0"/>
              <a:t>A MYSTICAL MUSLIM GROUP THAT BELIEVED THEY COULD DRAW CLOSER TO GOD THROUGH PRAYER, FASTING, AND A SIMPLE LIFE.</a:t>
            </a:r>
          </a:p>
        </p:txBody>
      </p:sp>
    </p:spTree>
    <p:extLst>
      <p:ext uri="{BB962C8B-B14F-4D97-AF65-F5344CB8AC3E}">
        <p14:creationId xmlns:p14="http://schemas.microsoft.com/office/powerpoint/2010/main" val="655559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D94304-81F4-7942-AF2E-461F8DD20340}"/>
              </a:ext>
            </a:extLst>
          </p:cNvPr>
          <p:cNvSpPr/>
          <p:nvPr/>
        </p:nvSpPr>
        <p:spPr>
          <a:xfrm>
            <a:off x="3612628" y="655163"/>
            <a:ext cx="8454453" cy="5547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Font typeface="Symbol" pitchFamily="2" charset="2"/>
              <a:buChar char="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Almost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1,000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years ago, Persia boasted great </a:t>
            </a:r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scientists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mathematicians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poets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One man was all three. </a:t>
            </a:r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Omar Khayyam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a skilled Muslim astronomer, one of the most famous mathematicians in the world, and a great poet.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Font typeface="Symbol" pitchFamily="2" charset="2"/>
              <a:buChar char="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Khayyam lived during a time when mathematics, science, and poetry were all making new </a:t>
            </a:r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breakthroughs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expanding the boundaries of knowledge. It was called the </a:t>
            </a:r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golden age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Muslim civilization, and it took place across a wide geographic area.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1F5EBC-93B7-F940-846E-81174FFA4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00" y="1007360"/>
            <a:ext cx="3278528" cy="484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38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4EDC8-835B-414C-82EF-6F3C50BC4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90135"/>
            <a:ext cx="7729728" cy="1188720"/>
          </a:xfrm>
        </p:spPr>
        <p:txBody>
          <a:bodyPr/>
          <a:lstStyle/>
          <a:p>
            <a:r>
              <a:rPr lang="en-US" dirty="0"/>
              <a:t>The spread of </a:t>
            </a:r>
            <a:r>
              <a:rPr lang="en-US" dirty="0" err="1"/>
              <a:t>islam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29DF9-83F6-FC43-9A1B-2F67BB4B7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567" y="2056984"/>
            <a:ext cx="3912433" cy="42164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Within </a:t>
            </a:r>
            <a:r>
              <a:rPr lang="en-US" sz="2800" b="1" u="sng" dirty="0">
                <a:solidFill>
                  <a:srgbClr val="FF0000"/>
                </a:solidFill>
              </a:rPr>
              <a:t>150</a:t>
            </a:r>
            <a:r>
              <a:rPr lang="en-US" sz="2800" dirty="0"/>
              <a:t> years after </a:t>
            </a:r>
            <a:r>
              <a:rPr lang="en-US" sz="2800" b="1" u="sng" dirty="0">
                <a:solidFill>
                  <a:srgbClr val="FF0000"/>
                </a:solidFill>
              </a:rPr>
              <a:t>Muhammad’s death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in 632, Islam </a:t>
            </a:r>
            <a:r>
              <a:rPr lang="en-US" sz="2800" b="1" u="sng" dirty="0">
                <a:solidFill>
                  <a:srgbClr val="FF0000"/>
                </a:solidFill>
              </a:rPr>
              <a:t>spread</a:t>
            </a:r>
            <a:r>
              <a:rPr lang="en-US" sz="2800" dirty="0"/>
              <a:t> west to North Africa, and into present-day Spain. It also spread north into Persia and east to the borders of northern India and China. </a:t>
            </a:r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2ADFB5-62A0-0B4D-B837-412B43349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010" y="1935397"/>
            <a:ext cx="81280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22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6D34A-191C-A441-BB49-10A2A245E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672" y="374560"/>
            <a:ext cx="4486656" cy="1174991"/>
          </a:xfrm>
        </p:spPr>
        <p:txBody>
          <a:bodyPr>
            <a:normAutofit/>
          </a:bodyPr>
          <a:lstStyle/>
          <a:p>
            <a:r>
              <a:rPr lang="en-US" sz="2400" b="1"/>
              <a:t>Many New Converts</a:t>
            </a:r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A8D967-F52F-9841-9EF4-0B6E7CEC62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29" r="4447"/>
          <a:stretch/>
        </p:blipFill>
        <p:spPr>
          <a:xfrm>
            <a:off x="20" y="10"/>
            <a:ext cx="6086621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3130D-0770-D140-A07C-F6D93E641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0760" y="1918741"/>
            <a:ext cx="5366479" cy="4564699"/>
          </a:xfrm>
        </p:spPr>
        <p:txBody>
          <a:bodyPr>
            <a:normAutofit/>
          </a:bodyPr>
          <a:lstStyle/>
          <a:p>
            <a:pPr lvl="0"/>
            <a:r>
              <a:rPr lang="en-US" sz="2800" b="1" u="sng" dirty="0">
                <a:solidFill>
                  <a:srgbClr val="FF0000"/>
                </a:solidFill>
              </a:rPr>
              <a:t>Arab merchants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traveled to many parts of Asia and North Africa and along the Mediterranean Coast. Many of these traders were </a:t>
            </a:r>
            <a:r>
              <a:rPr lang="en-US" sz="2800" b="1" u="sng" dirty="0">
                <a:solidFill>
                  <a:srgbClr val="FF0000"/>
                </a:solidFill>
              </a:rPr>
              <a:t>Muslims</a:t>
            </a:r>
            <a:r>
              <a:rPr lang="en-US" sz="2800" dirty="0"/>
              <a:t>, and they helped to </a:t>
            </a:r>
            <a:r>
              <a:rPr lang="en-US" sz="2800" b="1" u="sng" dirty="0">
                <a:solidFill>
                  <a:srgbClr val="FF0000"/>
                </a:solidFill>
              </a:rPr>
              <a:t>spread</a:t>
            </a:r>
            <a:r>
              <a:rPr lang="en-US" sz="2800" dirty="0"/>
              <a:t> their new religious </a:t>
            </a:r>
            <a:r>
              <a:rPr lang="en-US" sz="2800" b="1" u="sng" dirty="0">
                <a:solidFill>
                  <a:srgbClr val="FF0000"/>
                </a:solidFill>
              </a:rPr>
              <a:t>beliefs</a:t>
            </a:r>
            <a:r>
              <a:rPr lang="en-US" sz="2800" dirty="0"/>
              <a:t>.</a:t>
            </a:r>
          </a:p>
          <a:p>
            <a:pPr lvl="0"/>
            <a:r>
              <a:rPr lang="en-US" sz="2800" b="1" u="sng" dirty="0">
                <a:solidFill>
                  <a:srgbClr val="FF0000"/>
                </a:solidFill>
              </a:rPr>
              <a:t>Arab armies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also conquered neighboring regions. This was another way that Islam spread.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2961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91DE8-2E63-2745-B405-CD6E5A47A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18643">
            <a:off x="569745" y="809468"/>
            <a:ext cx="3402531" cy="1646016"/>
          </a:xfrm>
        </p:spPr>
        <p:txBody>
          <a:bodyPr>
            <a:normAutofit/>
          </a:bodyPr>
          <a:lstStyle/>
          <a:p>
            <a:r>
              <a:rPr lang="en-US" b="1" dirty="0"/>
              <a:t>Under Muslim Rule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84DAB-0785-9742-8843-F2B5C3756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2020" y="425658"/>
            <a:ext cx="7383250" cy="2834737"/>
          </a:xfrm>
        </p:spPr>
        <p:txBody>
          <a:bodyPr>
            <a:normAutofit/>
          </a:bodyPr>
          <a:lstStyle/>
          <a:p>
            <a:pPr lvl="0"/>
            <a:r>
              <a:rPr lang="en-US" sz="2600" dirty="0"/>
              <a:t>Unlike </a:t>
            </a:r>
            <a:r>
              <a:rPr lang="en-US" sz="2600" b="1" u="sng" dirty="0">
                <a:solidFill>
                  <a:srgbClr val="FF0000"/>
                </a:solidFill>
              </a:rPr>
              <a:t>Byzantine</a:t>
            </a:r>
            <a:r>
              <a:rPr lang="en-US" sz="2600" dirty="0"/>
              <a:t> leaders of the time (who did not accept different religions), Muslims </a:t>
            </a:r>
            <a:r>
              <a:rPr lang="en-US" sz="2600" b="1" u="sng" dirty="0">
                <a:solidFill>
                  <a:srgbClr val="FF0000"/>
                </a:solidFill>
              </a:rPr>
              <a:t>tolerated</a:t>
            </a:r>
            <a:r>
              <a:rPr lang="en-US" sz="2600" dirty="0"/>
              <a:t> other </a:t>
            </a:r>
            <a:r>
              <a:rPr lang="en-US" sz="2600" b="1" u="sng" dirty="0">
                <a:solidFill>
                  <a:srgbClr val="FF0000"/>
                </a:solidFill>
              </a:rPr>
              <a:t>faiths</a:t>
            </a:r>
            <a:r>
              <a:rPr lang="en-US" sz="2600" dirty="0"/>
              <a:t>. 	</a:t>
            </a:r>
          </a:p>
          <a:p>
            <a:pPr lvl="1"/>
            <a:r>
              <a:rPr lang="en-US" sz="2600" dirty="0"/>
              <a:t>Muslim rulers allowed </a:t>
            </a:r>
            <a:r>
              <a:rPr lang="en-US" sz="2600" b="1" u="sng" dirty="0">
                <a:solidFill>
                  <a:srgbClr val="FF0000"/>
                </a:solidFill>
              </a:rPr>
              <a:t>Christians</a:t>
            </a:r>
            <a:r>
              <a:rPr lang="en-US" sz="2600" dirty="0"/>
              <a:t> and </a:t>
            </a:r>
            <a:r>
              <a:rPr lang="en-US" sz="2600" b="1" u="sng" dirty="0">
                <a:solidFill>
                  <a:srgbClr val="FF0000"/>
                </a:solidFill>
              </a:rPr>
              <a:t>Jews</a:t>
            </a:r>
            <a:r>
              <a:rPr lang="en-US" sz="2600" dirty="0"/>
              <a:t> to </a:t>
            </a:r>
            <a:r>
              <a:rPr lang="en-US" sz="2600" b="1" u="sng" dirty="0">
                <a:solidFill>
                  <a:srgbClr val="FF0000"/>
                </a:solidFill>
              </a:rPr>
              <a:t>practice</a:t>
            </a:r>
            <a:r>
              <a:rPr lang="en-US" sz="2600" dirty="0"/>
              <a:t> their own </a:t>
            </a:r>
            <a:r>
              <a:rPr lang="en-US" sz="2600" b="1" u="sng" dirty="0">
                <a:solidFill>
                  <a:srgbClr val="FF0000"/>
                </a:solidFill>
              </a:rPr>
              <a:t>religions</a:t>
            </a:r>
            <a:r>
              <a:rPr lang="en-US" sz="2600" dirty="0"/>
              <a:t> and pursue their own business affairs.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F3ABB3-20EA-E446-8807-29F8DC1FA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0395"/>
            <a:ext cx="7768955" cy="3282384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ECAF0B8-BDC0-F14F-AF5A-46028F8A8F32}"/>
              </a:ext>
            </a:extLst>
          </p:cNvPr>
          <p:cNvSpPr/>
          <p:nvPr/>
        </p:nvSpPr>
        <p:spPr>
          <a:xfrm>
            <a:off x="7884826" y="3054927"/>
            <a:ext cx="419724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b="1" u="sng" dirty="0">
                <a:solidFill>
                  <a:srgbClr val="FF0000"/>
                </a:solidFill>
              </a:rPr>
              <a:t>Non-Muslim</a:t>
            </a:r>
            <a:r>
              <a:rPr lang="en-US" sz="2600" dirty="0"/>
              <a:t> citizens did have fewer rights than Muslims, however. For example, they were </a:t>
            </a:r>
            <a:r>
              <a:rPr lang="en-US" sz="2600" b="1" u="sng" dirty="0">
                <a:solidFill>
                  <a:srgbClr val="FF0000"/>
                </a:solidFill>
              </a:rPr>
              <a:t>forbidden</a:t>
            </a:r>
            <a:r>
              <a:rPr lang="en-US" sz="2600" dirty="0"/>
              <a:t> to carry weapons and could not serve in the </a:t>
            </a:r>
            <a:r>
              <a:rPr lang="en-US" sz="2600" b="1" u="sng" dirty="0">
                <a:solidFill>
                  <a:srgbClr val="FF0000"/>
                </a:solidFill>
              </a:rPr>
              <a:t>military</a:t>
            </a:r>
            <a:r>
              <a:rPr lang="en-US" sz="2600" dirty="0"/>
              <a:t>. They also paid a </a:t>
            </a:r>
            <a:r>
              <a:rPr lang="en-US" sz="2600" b="1" u="sng" dirty="0">
                <a:solidFill>
                  <a:srgbClr val="FF0000"/>
                </a:solidFill>
              </a:rPr>
              <a:t>special tax</a:t>
            </a:r>
            <a:r>
              <a:rPr lang="en-US" sz="2600" dirty="0"/>
              <a:t>, which helped support the government.</a:t>
            </a:r>
          </a:p>
        </p:txBody>
      </p:sp>
    </p:spTree>
    <p:extLst>
      <p:ext uri="{BB962C8B-B14F-4D97-AF65-F5344CB8AC3E}">
        <p14:creationId xmlns:p14="http://schemas.microsoft.com/office/powerpoint/2010/main" val="4010562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CD42E-7748-3142-8B68-38FE574CD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705" y="887270"/>
            <a:ext cx="4476806" cy="1188720"/>
          </a:xfrm>
        </p:spPr>
        <p:txBody>
          <a:bodyPr>
            <a:normAutofit/>
          </a:bodyPr>
          <a:lstStyle/>
          <a:p>
            <a:r>
              <a:rPr lang="en-US" b="1" dirty="0"/>
              <a:t>The Golden 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56B78-2466-4C41-8CC1-583A8D2D9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487" y="2360952"/>
            <a:ext cx="5216576" cy="4497048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The golden age of Muslim culture from about </a:t>
            </a:r>
            <a:r>
              <a:rPr lang="en-US" sz="3000" b="1" u="sng" dirty="0">
                <a:solidFill>
                  <a:srgbClr val="FF0000"/>
                </a:solidFill>
              </a:rPr>
              <a:t>800 to 1100</a:t>
            </a:r>
            <a:r>
              <a:rPr lang="en-US" sz="3000" dirty="0"/>
              <a:t> was a brilliant period of history. Great </a:t>
            </a:r>
            <a:r>
              <a:rPr lang="en-US" sz="3000" b="1" u="sng" dirty="0">
                <a:solidFill>
                  <a:srgbClr val="FF0000"/>
                </a:solidFill>
              </a:rPr>
              <a:t>advances</a:t>
            </a:r>
            <a:r>
              <a:rPr lang="en-US" sz="3000" dirty="0"/>
              <a:t> were made in </a:t>
            </a:r>
            <a:r>
              <a:rPr lang="en-US" sz="3000" b="1" u="sng" dirty="0">
                <a:solidFill>
                  <a:srgbClr val="FF0000"/>
                </a:solidFill>
              </a:rPr>
              <a:t>mathematics</a:t>
            </a:r>
            <a:r>
              <a:rPr lang="en-US" sz="3000" dirty="0"/>
              <a:t> and </a:t>
            </a:r>
            <a:r>
              <a:rPr lang="en-US" sz="3000" b="1" u="sng" dirty="0">
                <a:solidFill>
                  <a:srgbClr val="FF0000"/>
                </a:solidFill>
              </a:rPr>
              <a:t>science</a:t>
            </a:r>
            <a:r>
              <a:rPr lang="en-US" sz="3000" dirty="0"/>
              <a:t>, and lasting works of </a:t>
            </a:r>
            <a:r>
              <a:rPr lang="en-US" sz="3000" b="1" u="sng" dirty="0">
                <a:solidFill>
                  <a:srgbClr val="FF0000"/>
                </a:solidFill>
              </a:rPr>
              <a:t>literature</a:t>
            </a:r>
            <a:r>
              <a:rPr lang="en-US" sz="3000" dirty="0"/>
              <a:t> and </a:t>
            </a:r>
            <a:r>
              <a:rPr lang="en-US" sz="3000" b="1" u="sng" dirty="0">
                <a:solidFill>
                  <a:srgbClr val="FF0000"/>
                </a:solidFill>
              </a:rPr>
              <a:t>architecture</a:t>
            </a:r>
            <a:r>
              <a:rPr lang="en-US" sz="3000" dirty="0"/>
              <a:t> were created.</a:t>
            </a:r>
          </a:p>
          <a:p>
            <a:endParaRPr lang="en-US" sz="3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533F40-045E-4E3D-9243-864CD4E58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402EC6-D845-41B3-BEBE-CB34D9BFE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A315CE-F29B-EB48-AE2F-7E9B47A08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789" y="2075990"/>
            <a:ext cx="4782312" cy="271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12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C1211-4E37-2F4D-BEAF-0A21E7CD5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02371"/>
            <a:ext cx="5925310" cy="1174991"/>
          </a:xfrm>
        </p:spPr>
        <p:txBody>
          <a:bodyPr>
            <a:normAutofit/>
          </a:bodyPr>
          <a:lstStyle/>
          <a:p>
            <a:r>
              <a:rPr lang="en-US" sz="2400" b="1"/>
              <a:t>The Age of Caliphs</a:t>
            </a: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AA19F-6965-A443-9641-F6EA4414E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08879"/>
            <a:ext cx="7369762" cy="4976735"/>
          </a:xfrm>
        </p:spPr>
        <p:txBody>
          <a:bodyPr>
            <a:noAutofit/>
          </a:bodyPr>
          <a:lstStyle/>
          <a:p>
            <a:pPr lvl="1"/>
            <a:r>
              <a:rPr lang="en-US" sz="2300" dirty="0"/>
              <a:t>One reason for great </a:t>
            </a:r>
            <a:r>
              <a:rPr lang="en-US" sz="2300" b="1" u="sng" dirty="0">
                <a:solidFill>
                  <a:srgbClr val="FF0000"/>
                </a:solidFill>
              </a:rPr>
              <a:t>advances</a:t>
            </a:r>
            <a:r>
              <a:rPr lang="en-US" sz="2300" dirty="0"/>
              <a:t> made during the golden age was the </a:t>
            </a:r>
            <a:r>
              <a:rPr lang="en-US" sz="2300" b="1" u="sng" dirty="0">
                <a:solidFill>
                  <a:srgbClr val="FF0000"/>
                </a:solidFill>
              </a:rPr>
              <a:t>great wealth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/>
              <a:t>of the Arab world. Under Muslim rulers called </a:t>
            </a:r>
            <a:r>
              <a:rPr lang="en-US" sz="2300" b="1" u="sng" dirty="0">
                <a:solidFill>
                  <a:srgbClr val="FF0000"/>
                </a:solidFill>
              </a:rPr>
              <a:t>caliphs</a:t>
            </a:r>
            <a:r>
              <a:rPr lang="en-US" sz="2300" dirty="0"/>
              <a:t>, an empire </a:t>
            </a:r>
            <a:r>
              <a:rPr lang="en-US" sz="2300" b="1" u="sng" dirty="0">
                <a:solidFill>
                  <a:srgbClr val="FF0000"/>
                </a:solidFill>
              </a:rPr>
              <a:t>developed</a:t>
            </a:r>
            <a:r>
              <a:rPr lang="en-US" sz="2300" dirty="0"/>
              <a:t> and </a:t>
            </a:r>
            <a:r>
              <a:rPr lang="en-US" sz="2300" b="1" u="sng" dirty="0">
                <a:solidFill>
                  <a:srgbClr val="FF0000"/>
                </a:solidFill>
              </a:rPr>
              <a:t>grew rich</a:t>
            </a:r>
            <a:r>
              <a:rPr lang="en-US" sz="2300" dirty="0"/>
              <a:t>. Its wealth came both from the many lands it controlled and from trade. </a:t>
            </a:r>
          </a:p>
          <a:p>
            <a:pPr lvl="1"/>
            <a:r>
              <a:rPr lang="en-US" sz="2300" b="1" u="sng" dirty="0">
                <a:solidFill>
                  <a:srgbClr val="FF0000"/>
                </a:solidFill>
              </a:rPr>
              <a:t>Baghdad</a:t>
            </a:r>
            <a:r>
              <a:rPr lang="en-US" sz="2300" dirty="0"/>
              <a:t> was the capital of the Muslim empire during the golden age.</a:t>
            </a:r>
          </a:p>
          <a:p>
            <a:pPr lvl="2"/>
            <a:r>
              <a:rPr lang="en-US" sz="2300" dirty="0"/>
              <a:t>Baghdad, like Constantinople, was a natural center for trade.</a:t>
            </a:r>
          </a:p>
          <a:p>
            <a:pPr lvl="1"/>
            <a:r>
              <a:rPr lang="en-US" sz="2300" dirty="0"/>
              <a:t>Traders from all over the world brought their goods to the </a:t>
            </a:r>
            <a:r>
              <a:rPr lang="en-US" sz="2300" b="1" u="sng" dirty="0">
                <a:solidFill>
                  <a:srgbClr val="FF0000"/>
                </a:solidFill>
              </a:rPr>
              <a:t>caliph’s court</a:t>
            </a:r>
            <a:r>
              <a:rPr lang="en-US" sz="2300" dirty="0"/>
              <a:t>. The caliph was considered to be Muhammad’s </a:t>
            </a:r>
            <a:r>
              <a:rPr lang="en-US" sz="2300" b="1" u="sng" dirty="0">
                <a:solidFill>
                  <a:srgbClr val="FF0000"/>
                </a:solidFill>
              </a:rPr>
              <a:t>successor</a:t>
            </a:r>
            <a:r>
              <a:rPr lang="en-US" sz="2300" dirty="0"/>
              <a:t>, or the next person who had the right to rule.</a:t>
            </a:r>
          </a:p>
          <a:p>
            <a:endParaRPr lang="en-US" sz="23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1E1727-2E8A-F240-8587-96D03F587E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79" r="27936"/>
          <a:stretch/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75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C5CC2-3CBB-6349-9934-D44940ADF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867" y="230182"/>
            <a:ext cx="7074568" cy="1174991"/>
          </a:xfrm>
        </p:spPr>
        <p:txBody>
          <a:bodyPr>
            <a:normAutofit/>
          </a:bodyPr>
          <a:lstStyle/>
          <a:p>
            <a:r>
              <a:rPr lang="en-US" sz="2400" b="1" dirty="0"/>
              <a:t>Harun </a:t>
            </a:r>
            <a:r>
              <a:rPr lang="en-US" sz="2400" b="1" dirty="0" err="1"/>
              <a:t>ar</a:t>
            </a:r>
            <a:r>
              <a:rPr lang="en-US" sz="2400" b="1" dirty="0"/>
              <a:t>-Rashid: A Powerful Caliph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F430E4-BBA3-D243-9FD2-52C8066C2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55" r="-1" b="8672"/>
          <a:stretch/>
        </p:blipFill>
        <p:spPr>
          <a:xfrm>
            <a:off x="21" y="10"/>
            <a:ext cx="4451664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00B5B-45D4-5B48-959B-FF855C934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6931" y="1708879"/>
            <a:ext cx="7268504" cy="4918939"/>
          </a:xfrm>
        </p:spPr>
        <p:txBody>
          <a:bodyPr>
            <a:noAutofit/>
          </a:bodyPr>
          <a:lstStyle/>
          <a:p>
            <a:pPr lvl="0"/>
            <a:r>
              <a:rPr lang="en-US" sz="2600" b="1" u="sng" dirty="0">
                <a:solidFill>
                  <a:srgbClr val="FF0000"/>
                </a:solidFill>
              </a:rPr>
              <a:t>Harun </a:t>
            </a:r>
            <a:r>
              <a:rPr lang="en-US" sz="2600" b="1" u="sng" dirty="0" err="1">
                <a:solidFill>
                  <a:srgbClr val="FF0000"/>
                </a:solidFill>
              </a:rPr>
              <a:t>ar</a:t>
            </a:r>
            <a:r>
              <a:rPr lang="en-US" sz="2600" b="1" u="sng" dirty="0">
                <a:solidFill>
                  <a:srgbClr val="FF0000"/>
                </a:solidFill>
              </a:rPr>
              <a:t>-Rashid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/>
              <a:t>became caliph of Baghdad in 786. His rule was a time of </a:t>
            </a:r>
            <a:r>
              <a:rPr lang="en-US" sz="2600" b="1" u="sng" dirty="0">
                <a:solidFill>
                  <a:srgbClr val="FF0000"/>
                </a:solidFill>
              </a:rPr>
              <a:t>prosperity</a:t>
            </a:r>
            <a:r>
              <a:rPr lang="en-US" sz="2600" dirty="0"/>
              <a:t>. For 23 years, Harun ruled the world’s most glamorous court. He and his favorite subjects ate off gold plates and drank from goblets studded with jewels.</a:t>
            </a:r>
          </a:p>
          <a:p>
            <a:pPr lvl="0"/>
            <a:r>
              <a:rPr lang="en-US" sz="2600" dirty="0"/>
              <a:t>Harun did not use the riches of Baghdad just for his own pleasure. He was also a great </a:t>
            </a:r>
            <a:r>
              <a:rPr lang="en-US" sz="2600" b="1" u="sng" dirty="0">
                <a:solidFill>
                  <a:srgbClr val="FF0000"/>
                </a:solidFill>
              </a:rPr>
              <a:t>patron</a:t>
            </a:r>
            <a:r>
              <a:rPr lang="en-US" sz="2600" dirty="0"/>
              <a:t>, or </a:t>
            </a:r>
            <a:r>
              <a:rPr lang="en-US" sz="2600" b="1" u="sng" dirty="0">
                <a:solidFill>
                  <a:srgbClr val="FF0000"/>
                </a:solidFill>
              </a:rPr>
              <a:t>supporter</a:t>
            </a:r>
            <a:r>
              <a:rPr lang="en-US" sz="2600" dirty="0"/>
              <a:t>, of the arts. </a:t>
            </a:r>
          </a:p>
          <a:p>
            <a:pPr lvl="1"/>
            <a:r>
              <a:rPr lang="en-US" sz="2600" dirty="0"/>
              <a:t>Harun </a:t>
            </a:r>
            <a:r>
              <a:rPr lang="en-US" sz="2600" b="1" u="sng" dirty="0">
                <a:solidFill>
                  <a:srgbClr val="FF0000"/>
                </a:solidFill>
              </a:rPr>
              <a:t>paid</a:t>
            </a:r>
            <a:r>
              <a:rPr lang="en-US" sz="2600" dirty="0"/>
              <a:t> many skilled writers, musicians, dancers, and artists to live in Baghdad and </a:t>
            </a:r>
            <a:r>
              <a:rPr lang="en-US" sz="2600" b="1" u="sng" dirty="0">
                <a:solidFill>
                  <a:srgbClr val="FF0000"/>
                </a:solidFill>
              </a:rPr>
              <a:t>treated these artists</a:t>
            </a:r>
            <a:r>
              <a:rPr lang="en-US" sz="2600" u="sng" dirty="0">
                <a:solidFill>
                  <a:srgbClr val="FF0000"/>
                </a:solidFill>
              </a:rPr>
              <a:t> </a:t>
            </a:r>
            <a:r>
              <a:rPr lang="en-US" sz="2600" b="1" u="sng" dirty="0">
                <a:solidFill>
                  <a:srgbClr val="FF0000"/>
                </a:solidFill>
              </a:rPr>
              <a:t>we</a:t>
            </a:r>
            <a:r>
              <a:rPr lang="en-US" sz="2600" b="1" u="sng" dirty="0"/>
              <a:t>ll</a:t>
            </a:r>
            <a:r>
              <a:rPr lang="en-US" sz="2600" dirty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385912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731</Words>
  <Application>Microsoft Macintosh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Gill Sans MT</vt:lpstr>
      <vt:lpstr>Symbol</vt:lpstr>
      <vt:lpstr>Times New Roman</vt:lpstr>
      <vt:lpstr>Parcel</vt:lpstr>
      <vt:lpstr>The golden age of MUSLIM civilization</vt:lpstr>
      <vt:lpstr>VOCABULARY</vt:lpstr>
      <vt:lpstr>PowerPoint Presentation</vt:lpstr>
      <vt:lpstr>The spread of islam</vt:lpstr>
      <vt:lpstr>Many New Converts</vt:lpstr>
      <vt:lpstr>Under Muslim Rule</vt:lpstr>
      <vt:lpstr>The Golden Age</vt:lpstr>
      <vt:lpstr>The Age of Caliphs</vt:lpstr>
      <vt:lpstr>Harun ar-Rashid: A Powerful Caliph</vt:lpstr>
      <vt:lpstr>Mathematics and Science</vt:lpstr>
      <vt:lpstr>Literature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golden age of MUSLIM civilization</dc:title>
  <dc:creator>Borho, Michelle</dc:creator>
  <cp:lastModifiedBy>Coleman, DeShenia</cp:lastModifiedBy>
  <cp:revision>5</cp:revision>
  <dcterms:created xsi:type="dcterms:W3CDTF">2019-04-15T23:15:35Z</dcterms:created>
  <dcterms:modified xsi:type="dcterms:W3CDTF">2019-04-17T12:52:30Z</dcterms:modified>
</cp:coreProperties>
</file>