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705"/>
  </p:normalViewPr>
  <p:slideViewPr>
    <p:cSldViewPr snapToGrid="0" snapToObjects="1">
      <p:cViewPr varScale="1">
        <p:scale>
          <a:sx n="121" d="100"/>
          <a:sy n="121" d="100"/>
        </p:scale>
        <p:origin x="20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AF13655-D28B-B74B-8C53-1150A2D69719}" type="datetimeFigureOut">
              <a:rPr lang="en-US" smtClean="0"/>
              <a:t>1/11/19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136599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F13655-D28B-B74B-8C53-1150A2D69719}"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168221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F13655-D28B-B74B-8C53-1150A2D69719}"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218449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F13655-D28B-B74B-8C53-1150A2D69719}"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814A-746B-C842-9332-7CA73FA08A0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254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F13655-D28B-B74B-8C53-1150A2D69719}"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1405234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AF13655-D28B-B74B-8C53-1150A2D69719}" type="datetimeFigureOut">
              <a:rPr lang="en-US" smtClean="0"/>
              <a:t>1/11/19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2054675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AF13655-D28B-B74B-8C53-1150A2D69719}" type="datetimeFigureOut">
              <a:rPr lang="en-US" smtClean="0"/>
              <a:t>1/11/19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2335589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F13655-D28B-B74B-8C53-1150A2D69719}"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2166089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F13655-D28B-B74B-8C53-1150A2D69719}"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182930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F13655-D28B-B74B-8C53-1150A2D69719}"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10044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F13655-D28B-B74B-8C53-1150A2D69719}"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86581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F13655-D28B-B74B-8C53-1150A2D69719}"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216600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F13655-D28B-B74B-8C53-1150A2D69719}" type="datetimeFigureOut">
              <a:rPr lang="en-US" smtClean="0"/>
              <a:t>1/11/19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288535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F13655-D28B-B74B-8C53-1150A2D69719}" type="datetimeFigureOut">
              <a:rPr lang="en-US" smtClean="0"/>
              <a:t>1/11/19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10731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3655-D28B-B74B-8C53-1150A2D69719}" type="datetimeFigureOut">
              <a:rPr lang="en-US" smtClean="0"/>
              <a:t>1/11/19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223873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F13655-D28B-B74B-8C53-1150A2D69719}"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302110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F13655-D28B-B74B-8C53-1150A2D69719}"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814A-746B-C842-9332-7CA73FA08A0C}" type="slidenum">
              <a:rPr lang="en-US" smtClean="0"/>
              <a:t>‹#›</a:t>
            </a:fld>
            <a:endParaRPr lang="en-US"/>
          </a:p>
        </p:txBody>
      </p:sp>
    </p:spTree>
    <p:extLst>
      <p:ext uri="{BB962C8B-B14F-4D97-AF65-F5344CB8AC3E}">
        <p14:creationId xmlns:p14="http://schemas.microsoft.com/office/powerpoint/2010/main" val="15438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F13655-D28B-B74B-8C53-1150A2D69719}" type="datetimeFigureOut">
              <a:rPr lang="en-US" smtClean="0"/>
              <a:t>1/11/19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4B814A-746B-C842-9332-7CA73FA08A0C}" type="slidenum">
              <a:rPr lang="en-US" smtClean="0"/>
              <a:t>‹#›</a:t>
            </a:fld>
            <a:endParaRPr lang="en-US"/>
          </a:p>
        </p:txBody>
      </p:sp>
    </p:spTree>
    <p:extLst>
      <p:ext uri="{BB962C8B-B14F-4D97-AF65-F5344CB8AC3E}">
        <p14:creationId xmlns:p14="http://schemas.microsoft.com/office/powerpoint/2010/main" val="38882261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8B04-8DD6-3846-90A2-0816C8CCE217}"/>
              </a:ext>
            </a:extLst>
          </p:cNvPr>
          <p:cNvSpPr>
            <a:spLocks noGrp="1"/>
          </p:cNvSpPr>
          <p:nvPr>
            <p:ph type="ctrTitle"/>
          </p:nvPr>
        </p:nvSpPr>
        <p:spPr/>
        <p:txBody>
          <a:bodyPr>
            <a:normAutofit/>
          </a:bodyPr>
          <a:lstStyle/>
          <a:p>
            <a:r>
              <a:rPr lang="en-US" dirty="0"/>
              <a:t>Chapter 6</a:t>
            </a:r>
            <a:br>
              <a:rPr lang="en-US" dirty="0"/>
            </a:br>
            <a:r>
              <a:rPr lang="en-US" dirty="0"/>
              <a:t>Section 2</a:t>
            </a:r>
            <a:br>
              <a:rPr lang="en-US" dirty="0"/>
            </a:br>
            <a:endParaRPr lang="en-US" dirty="0"/>
          </a:p>
        </p:txBody>
      </p:sp>
      <p:sp>
        <p:nvSpPr>
          <p:cNvPr id="3" name="Subtitle 2">
            <a:extLst>
              <a:ext uri="{FF2B5EF4-FFF2-40B4-BE49-F238E27FC236}">
                <a16:creationId xmlns:a16="http://schemas.microsoft.com/office/drawing/2014/main" id="{4A507398-3D95-D841-ADA7-26C6FA909FA5}"/>
              </a:ext>
            </a:extLst>
          </p:cNvPr>
          <p:cNvSpPr>
            <a:spLocks noGrp="1"/>
          </p:cNvSpPr>
          <p:nvPr>
            <p:ph type="subTitle" idx="1"/>
          </p:nvPr>
        </p:nvSpPr>
        <p:spPr/>
        <p:txBody>
          <a:bodyPr/>
          <a:lstStyle/>
          <a:p>
            <a:r>
              <a:rPr lang="en-US" dirty="0"/>
              <a:t>Religion, Philosophy, and the Arts</a:t>
            </a:r>
          </a:p>
        </p:txBody>
      </p:sp>
      <p:pic>
        <p:nvPicPr>
          <p:cNvPr id="4" name="Picture 3">
            <a:extLst>
              <a:ext uri="{FF2B5EF4-FFF2-40B4-BE49-F238E27FC236}">
                <a16:creationId xmlns:a16="http://schemas.microsoft.com/office/drawing/2014/main" id="{D1C2A221-840F-BC45-A2D6-31A24F619368}"/>
              </a:ext>
            </a:extLst>
          </p:cNvPr>
          <p:cNvPicPr>
            <a:picLocks noChangeAspect="1"/>
          </p:cNvPicPr>
          <p:nvPr/>
        </p:nvPicPr>
        <p:blipFill>
          <a:blip r:embed="rId2"/>
          <a:stretch>
            <a:fillRect/>
          </a:stretch>
        </p:blipFill>
        <p:spPr>
          <a:xfrm>
            <a:off x="7251699" y="817563"/>
            <a:ext cx="3416300" cy="5080000"/>
          </a:xfrm>
          <a:prstGeom prst="rect">
            <a:avLst/>
          </a:prstGeom>
        </p:spPr>
      </p:pic>
    </p:spTree>
    <p:extLst>
      <p:ext uri="{BB962C8B-B14F-4D97-AF65-F5344CB8AC3E}">
        <p14:creationId xmlns:p14="http://schemas.microsoft.com/office/powerpoint/2010/main" val="152163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AA19-30E5-874E-8247-96CE8445DB89}"/>
              </a:ext>
            </a:extLst>
          </p:cNvPr>
          <p:cNvSpPr>
            <a:spLocks noGrp="1"/>
          </p:cNvSpPr>
          <p:nvPr>
            <p:ph type="title"/>
          </p:nvPr>
        </p:nvSpPr>
        <p:spPr/>
        <p:txBody>
          <a:bodyPr/>
          <a:lstStyle/>
          <a:p>
            <a:r>
              <a:rPr lang="en-US" b="1" dirty="0"/>
              <a:t>Visual and Dramatic Arts</a:t>
            </a:r>
            <a:endParaRPr lang="en-US" dirty="0"/>
          </a:p>
        </p:txBody>
      </p:sp>
      <p:sp>
        <p:nvSpPr>
          <p:cNvPr id="3" name="Content Placeholder 2">
            <a:extLst>
              <a:ext uri="{FF2B5EF4-FFF2-40B4-BE49-F238E27FC236}">
                <a16:creationId xmlns:a16="http://schemas.microsoft.com/office/drawing/2014/main" id="{7B70BD26-D1E1-7C4D-9106-76002F4D83F7}"/>
              </a:ext>
            </a:extLst>
          </p:cNvPr>
          <p:cNvSpPr>
            <a:spLocks noGrp="1"/>
          </p:cNvSpPr>
          <p:nvPr>
            <p:ph idx="1"/>
          </p:nvPr>
        </p:nvSpPr>
        <p:spPr/>
        <p:txBody>
          <a:bodyPr/>
          <a:lstStyle/>
          <a:p>
            <a:r>
              <a:rPr lang="en-US" sz="2800" dirty="0"/>
              <a:t>The ancient Greeks devoted great attention to their </a:t>
            </a:r>
            <a:r>
              <a:rPr lang="en-US" sz="2800" b="1" u="sng" dirty="0"/>
              <a:t>arts</a:t>
            </a:r>
            <a:r>
              <a:rPr lang="en-US" sz="2800" dirty="0"/>
              <a:t>.  They used visual arts, architecture and sculpture, to honor their </a:t>
            </a:r>
            <a:r>
              <a:rPr lang="en-US" sz="2800" b="1" u="sng" dirty="0"/>
              <a:t>gods</a:t>
            </a:r>
            <a:r>
              <a:rPr lang="en-US" sz="2800" dirty="0"/>
              <a:t>.  Thee ancient Greeks are also known as the first </a:t>
            </a:r>
            <a:r>
              <a:rPr lang="en-US" sz="2800" b="1" u="sng" dirty="0"/>
              <a:t>playwrights</a:t>
            </a:r>
            <a:r>
              <a:rPr lang="en-US" sz="2800" dirty="0"/>
              <a:t>, people who write dramas.</a:t>
            </a:r>
          </a:p>
          <a:p>
            <a:endParaRPr lang="en-US" dirty="0"/>
          </a:p>
        </p:txBody>
      </p:sp>
      <p:pic>
        <p:nvPicPr>
          <p:cNvPr id="4" name="Picture 3">
            <a:extLst>
              <a:ext uri="{FF2B5EF4-FFF2-40B4-BE49-F238E27FC236}">
                <a16:creationId xmlns:a16="http://schemas.microsoft.com/office/drawing/2014/main" id="{5B03FD30-9D32-5A47-BA2B-0B39EF5E8580}"/>
              </a:ext>
            </a:extLst>
          </p:cNvPr>
          <p:cNvPicPr>
            <a:picLocks noChangeAspect="1"/>
          </p:cNvPicPr>
          <p:nvPr/>
        </p:nvPicPr>
        <p:blipFill>
          <a:blip r:embed="rId2"/>
          <a:stretch>
            <a:fillRect/>
          </a:stretch>
        </p:blipFill>
        <p:spPr>
          <a:xfrm>
            <a:off x="4092575" y="4405313"/>
            <a:ext cx="3606800" cy="2247900"/>
          </a:xfrm>
          <a:prstGeom prst="rect">
            <a:avLst/>
          </a:prstGeom>
        </p:spPr>
      </p:pic>
    </p:spTree>
    <p:extLst>
      <p:ext uri="{BB962C8B-B14F-4D97-AF65-F5344CB8AC3E}">
        <p14:creationId xmlns:p14="http://schemas.microsoft.com/office/powerpoint/2010/main" val="63788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C855-E7BE-F249-8012-2B5A7EACD6E2}"/>
              </a:ext>
            </a:extLst>
          </p:cNvPr>
          <p:cNvSpPr>
            <a:spLocks noGrp="1"/>
          </p:cNvSpPr>
          <p:nvPr>
            <p:ph type="title" idx="4294967295"/>
          </p:nvPr>
        </p:nvSpPr>
        <p:spPr>
          <a:xfrm>
            <a:off x="-114300" y="0"/>
            <a:ext cx="9906000" cy="1477963"/>
          </a:xfrm>
        </p:spPr>
        <p:txBody>
          <a:bodyPr/>
          <a:lstStyle/>
          <a:p>
            <a:pPr algn="ctr"/>
            <a:r>
              <a:rPr lang="en-US" b="1" dirty="0"/>
              <a:t>The Parthenon</a:t>
            </a:r>
            <a:endParaRPr lang="en-US" dirty="0"/>
          </a:p>
        </p:txBody>
      </p:sp>
      <p:sp>
        <p:nvSpPr>
          <p:cNvPr id="3" name="Content Placeholder 2">
            <a:extLst>
              <a:ext uri="{FF2B5EF4-FFF2-40B4-BE49-F238E27FC236}">
                <a16:creationId xmlns:a16="http://schemas.microsoft.com/office/drawing/2014/main" id="{2A9173DF-F8AB-FC47-A5EE-13B8D2A429CC}"/>
              </a:ext>
            </a:extLst>
          </p:cNvPr>
          <p:cNvSpPr>
            <a:spLocks noGrp="1"/>
          </p:cNvSpPr>
          <p:nvPr>
            <p:ph idx="4294967295"/>
          </p:nvPr>
        </p:nvSpPr>
        <p:spPr>
          <a:xfrm>
            <a:off x="0" y="928687"/>
            <a:ext cx="10133013" cy="4529138"/>
          </a:xfrm>
        </p:spPr>
        <p:txBody>
          <a:bodyPr>
            <a:normAutofit fontScale="92500" lnSpcReduction="10000"/>
          </a:bodyPr>
          <a:lstStyle/>
          <a:p>
            <a:r>
              <a:rPr lang="en-US" sz="2800" dirty="0"/>
              <a:t>Today, the Athenian leader </a:t>
            </a:r>
            <a:r>
              <a:rPr lang="en-US" sz="2800" b="1" u="sng" dirty="0"/>
              <a:t>Pericles</a:t>
            </a:r>
            <a:r>
              <a:rPr lang="en-US" sz="2800" dirty="0"/>
              <a:t> is probably best known for making Athens a </a:t>
            </a:r>
            <a:r>
              <a:rPr lang="en-US" sz="2800" b="1" u="sng" dirty="0"/>
              <a:t>beautiful</a:t>
            </a:r>
            <a:r>
              <a:rPr lang="en-US" sz="2800" dirty="0"/>
              <a:t> city.  The </a:t>
            </a:r>
            <a:r>
              <a:rPr lang="en-US" sz="2800" b="1" u="sng" dirty="0"/>
              <a:t>Acropolis</a:t>
            </a:r>
            <a:r>
              <a:rPr lang="en-US" sz="2800" dirty="0"/>
              <a:t>, the religious center of Athens, was destroyed during one of the city’s many wars.  Pericles decided to </a:t>
            </a:r>
            <a:r>
              <a:rPr lang="en-US" sz="2800" b="1" u="sng" dirty="0"/>
              <a:t>rebuild</a:t>
            </a:r>
            <a:r>
              <a:rPr lang="en-US" sz="2800" dirty="0"/>
              <a:t> the Acropolis and create new buildings to glorify the city.  The builders of the new Acropolis brought Greek architecture to its highest point.  Their most magnificent work was the </a:t>
            </a:r>
            <a:r>
              <a:rPr lang="en-US" sz="2800" b="1" u="sng" dirty="0"/>
              <a:t>Parthenon</a:t>
            </a:r>
            <a:r>
              <a:rPr lang="en-US" sz="2800" dirty="0"/>
              <a:t>, a temple to the goddess Athena.  The temple was made of </a:t>
            </a:r>
            <a:r>
              <a:rPr lang="en-US" sz="2800" b="1" u="sng" dirty="0"/>
              <a:t>fine marble</a:t>
            </a:r>
            <a:r>
              <a:rPr lang="en-US" sz="2800" dirty="0"/>
              <a:t> and was surrounded by rows of columns on all 4 sides.  There was a room within the columns     that held a 40 feet statue of Athena made of wood, ivory, and </a:t>
            </a:r>
            <a:r>
              <a:rPr lang="en-US" sz="2800" b="1" u="sng" dirty="0"/>
              <a:t>gold</a:t>
            </a:r>
            <a:r>
              <a:rPr lang="en-US" sz="2800" dirty="0"/>
              <a:t>.   The great statue of Athena disappeared long ago.</a:t>
            </a:r>
          </a:p>
          <a:p>
            <a:endParaRPr lang="en-US" dirty="0"/>
          </a:p>
        </p:txBody>
      </p:sp>
      <p:pic>
        <p:nvPicPr>
          <p:cNvPr id="4" name="Picture 3">
            <a:extLst>
              <a:ext uri="{FF2B5EF4-FFF2-40B4-BE49-F238E27FC236}">
                <a16:creationId xmlns:a16="http://schemas.microsoft.com/office/drawing/2014/main" id="{E9C8EA91-F2E1-C549-B154-8DCCA485AA5E}"/>
              </a:ext>
            </a:extLst>
          </p:cNvPr>
          <p:cNvPicPr>
            <a:picLocks noChangeAspect="1"/>
          </p:cNvPicPr>
          <p:nvPr/>
        </p:nvPicPr>
        <p:blipFill>
          <a:blip r:embed="rId2"/>
          <a:stretch>
            <a:fillRect/>
          </a:stretch>
        </p:blipFill>
        <p:spPr>
          <a:xfrm>
            <a:off x="9644063" y="4086225"/>
            <a:ext cx="2547937" cy="2743200"/>
          </a:xfrm>
          <a:prstGeom prst="rect">
            <a:avLst/>
          </a:prstGeom>
        </p:spPr>
      </p:pic>
    </p:spTree>
    <p:extLst>
      <p:ext uri="{BB962C8B-B14F-4D97-AF65-F5344CB8AC3E}">
        <p14:creationId xmlns:p14="http://schemas.microsoft.com/office/powerpoint/2010/main" val="277844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39FB-06BB-6E4D-9E17-5949E0D65050}"/>
              </a:ext>
            </a:extLst>
          </p:cNvPr>
          <p:cNvSpPr>
            <a:spLocks noGrp="1"/>
          </p:cNvSpPr>
          <p:nvPr>
            <p:ph type="title"/>
          </p:nvPr>
        </p:nvSpPr>
        <p:spPr/>
        <p:txBody>
          <a:bodyPr/>
          <a:lstStyle/>
          <a:p>
            <a:pPr algn="ctr"/>
            <a:r>
              <a:rPr lang="en-US" b="1" dirty="0"/>
              <a:t>Dramas</a:t>
            </a:r>
            <a:endParaRPr lang="en-US" dirty="0"/>
          </a:p>
        </p:txBody>
      </p:sp>
      <p:sp>
        <p:nvSpPr>
          <p:cNvPr id="3" name="Content Placeholder 2">
            <a:extLst>
              <a:ext uri="{FF2B5EF4-FFF2-40B4-BE49-F238E27FC236}">
                <a16:creationId xmlns:a16="http://schemas.microsoft.com/office/drawing/2014/main" id="{F6DFED5E-5383-BA45-BCB2-9ACAB48E49B4}"/>
              </a:ext>
            </a:extLst>
          </p:cNvPr>
          <p:cNvSpPr>
            <a:spLocks noGrp="1"/>
          </p:cNvSpPr>
          <p:nvPr>
            <p:ph idx="1"/>
          </p:nvPr>
        </p:nvSpPr>
        <p:spPr>
          <a:xfrm>
            <a:off x="1255712" y="1441742"/>
            <a:ext cx="9905999" cy="3541714"/>
          </a:xfrm>
        </p:spPr>
        <p:txBody>
          <a:bodyPr/>
          <a:lstStyle/>
          <a:p>
            <a:r>
              <a:rPr lang="en-US" sz="3200" dirty="0"/>
              <a:t>Athenians were the </a:t>
            </a:r>
            <a:r>
              <a:rPr lang="en-US" sz="3200" b="1" u="sng" dirty="0"/>
              <a:t>first</a:t>
            </a:r>
            <a:r>
              <a:rPr lang="en-US" sz="3200" dirty="0"/>
              <a:t> people know to write </a:t>
            </a:r>
            <a:r>
              <a:rPr lang="en-US" sz="3200" b="1" u="sng" dirty="0"/>
              <a:t>dramas</a:t>
            </a:r>
            <a:r>
              <a:rPr lang="en-US" sz="3200" dirty="0"/>
              <a:t>.  Some of the most famous Greek plays were </a:t>
            </a:r>
            <a:r>
              <a:rPr lang="en-US" sz="3200" b="1" u="sng" dirty="0"/>
              <a:t>tragedies</a:t>
            </a:r>
            <a:r>
              <a:rPr lang="en-US" sz="3200" dirty="0"/>
              <a:t>, serious stories that usually ended in disaster for the main character.  Often, tragedies told of fictional humans who were destroyed when forced to make impossible choices.  </a:t>
            </a:r>
          </a:p>
          <a:p>
            <a:endParaRPr lang="en-US" dirty="0"/>
          </a:p>
        </p:txBody>
      </p:sp>
      <p:pic>
        <p:nvPicPr>
          <p:cNvPr id="4" name="Picture 3">
            <a:extLst>
              <a:ext uri="{FF2B5EF4-FFF2-40B4-BE49-F238E27FC236}">
                <a16:creationId xmlns:a16="http://schemas.microsoft.com/office/drawing/2014/main" id="{99726ABA-A53E-C24B-B4A5-5E50AE3F3643}"/>
              </a:ext>
            </a:extLst>
          </p:cNvPr>
          <p:cNvPicPr>
            <a:picLocks noChangeAspect="1"/>
          </p:cNvPicPr>
          <p:nvPr/>
        </p:nvPicPr>
        <p:blipFill>
          <a:blip r:embed="rId2"/>
          <a:stretch>
            <a:fillRect/>
          </a:stretch>
        </p:blipFill>
        <p:spPr>
          <a:xfrm>
            <a:off x="9151936" y="4418305"/>
            <a:ext cx="3019425" cy="2439695"/>
          </a:xfrm>
          <a:prstGeom prst="rect">
            <a:avLst/>
          </a:prstGeom>
        </p:spPr>
      </p:pic>
      <p:pic>
        <p:nvPicPr>
          <p:cNvPr id="5" name="Picture 4">
            <a:extLst>
              <a:ext uri="{FF2B5EF4-FFF2-40B4-BE49-F238E27FC236}">
                <a16:creationId xmlns:a16="http://schemas.microsoft.com/office/drawing/2014/main" id="{D4F761F2-D831-204B-9C97-A3E9621CCBC5}"/>
              </a:ext>
            </a:extLst>
          </p:cNvPr>
          <p:cNvPicPr>
            <a:picLocks noChangeAspect="1"/>
          </p:cNvPicPr>
          <p:nvPr/>
        </p:nvPicPr>
        <p:blipFill>
          <a:blip r:embed="rId3"/>
          <a:stretch>
            <a:fillRect/>
          </a:stretch>
        </p:blipFill>
        <p:spPr>
          <a:xfrm>
            <a:off x="0" y="4508500"/>
            <a:ext cx="3467100" cy="2349500"/>
          </a:xfrm>
          <a:prstGeom prst="rect">
            <a:avLst/>
          </a:prstGeom>
        </p:spPr>
      </p:pic>
    </p:spTree>
    <p:extLst>
      <p:ext uri="{BB962C8B-B14F-4D97-AF65-F5344CB8AC3E}">
        <p14:creationId xmlns:p14="http://schemas.microsoft.com/office/powerpoint/2010/main" val="184151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B4F1-2C1B-B543-861D-9ED2C6D2B068}"/>
              </a:ext>
            </a:extLst>
          </p:cNvPr>
          <p:cNvSpPr>
            <a:spLocks noGrp="1"/>
          </p:cNvSpPr>
          <p:nvPr>
            <p:ph type="title"/>
          </p:nvPr>
        </p:nvSpPr>
        <p:spPr/>
        <p:txBody>
          <a:bodyPr/>
          <a:lstStyle/>
          <a:p>
            <a:r>
              <a:rPr lang="en-US" b="1" dirty="0"/>
              <a:t>Comedies</a:t>
            </a:r>
            <a:endParaRPr lang="en-US" dirty="0"/>
          </a:p>
        </p:txBody>
      </p:sp>
      <p:sp>
        <p:nvSpPr>
          <p:cNvPr id="3" name="Content Placeholder 2">
            <a:extLst>
              <a:ext uri="{FF2B5EF4-FFF2-40B4-BE49-F238E27FC236}">
                <a16:creationId xmlns:a16="http://schemas.microsoft.com/office/drawing/2014/main" id="{673E7303-91C6-AD45-9210-B9CE21E058AE}"/>
              </a:ext>
            </a:extLst>
          </p:cNvPr>
          <p:cNvSpPr>
            <a:spLocks noGrp="1"/>
          </p:cNvSpPr>
          <p:nvPr>
            <p:ph idx="1"/>
          </p:nvPr>
        </p:nvSpPr>
        <p:spPr>
          <a:xfrm>
            <a:off x="1343025" y="1492250"/>
            <a:ext cx="10301288" cy="2236788"/>
          </a:xfrm>
        </p:spPr>
        <p:txBody>
          <a:bodyPr>
            <a:normAutofit/>
          </a:bodyPr>
          <a:lstStyle/>
          <a:p>
            <a:r>
              <a:rPr lang="en-US" sz="2800" dirty="0"/>
              <a:t>During the 400s B.C. in Athens, poets wrote comedies that made fun of </a:t>
            </a:r>
            <a:r>
              <a:rPr lang="en-US" sz="2800" b="1" u="sng" dirty="0"/>
              <a:t>well-known citizens</a:t>
            </a:r>
            <a:r>
              <a:rPr lang="en-US" sz="2800" dirty="0"/>
              <a:t> and </a:t>
            </a:r>
            <a:r>
              <a:rPr lang="en-US" sz="2800" b="1" u="sng" dirty="0"/>
              <a:t>politicians</a:t>
            </a:r>
            <a:r>
              <a:rPr lang="en-US" sz="2800" dirty="0"/>
              <a:t> and also made jokes about the customs of the day.  Because of the </a:t>
            </a:r>
            <a:r>
              <a:rPr lang="en-US" sz="2800" b="1" u="sng" dirty="0"/>
              <a:t>freedom</a:t>
            </a:r>
            <a:r>
              <a:rPr lang="en-US" sz="2800" dirty="0"/>
              <a:t> in Athens, people accepted humor and jokes.</a:t>
            </a:r>
          </a:p>
          <a:p>
            <a:endParaRPr lang="en-US" dirty="0"/>
          </a:p>
        </p:txBody>
      </p:sp>
      <p:pic>
        <p:nvPicPr>
          <p:cNvPr id="4" name="Picture 3">
            <a:extLst>
              <a:ext uri="{FF2B5EF4-FFF2-40B4-BE49-F238E27FC236}">
                <a16:creationId xmlns:a16="http://schemas.microsoft.com/office/drawing/2014/main" id="{5DEA037C-6901-7B4D-8004-9BBBB9C376D6}"/>
              </a:ext>
            </a:extLst>
          </p:cNvPr>
          <p:cNvPicPr>
            <a:picLocks noChangeAspect="1"/>
          </p:cNvPicPr>
          <p:nvPr/>
        </p:nvPicPr>
        <p:blipFill>
          <a:blip r:embed="rId2"/>
          <a:stretch>
            <a:fillRect/>
          </a:stretch>
        </p:blipFill>
        <p:spPr>
          <a:xfrm>
            <a:off x="4029074" y="3480948"/>
            <a:ext cx="4899025" cy="3262751"/>
          </a:xfrm>
          <a:prstGeom prst="rect">
            <a:avLst/>
          </a:prstGeom>
        </p:spPr>
      </p:pic>
    </p:spTree>
    <p:extLst>
      <p:ext uri="{BB962C8B-B14F-4D97-AF65-F5344CB8AC3E}">
        <p14:creationId xmlns:p14="http://schemas.microsoft.com/office/powerpoint/2010/main" val="228593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38B6D-A472-6142-A251-74819042AF56}"/>
              </a:ext>
            </a:extLst>
          </p:cNvPr>
          <p:cNvSpPr>
            <a:spLocks noGrp="1"/>
          </p:cNvSpPr>
          <p:nvPr>
            <p:ph type="title"/>
          </p:nvPr>
        </p:nvSpPr>
        <p:spPr/>
        <p:txBody>
          <a:bodyPr/>
          <a:lstStyle/>
          <a:p>
            <a:r>
              <a:rPr lang="en-US" b="1" dirty="0"/>
              <a:t>Many City-States, One People</a:t>
            </a:r>
            <a:endParaRPr lang="en-US" dirty="0"/>
          </a:p>
        </p:txBody>
      </p:sp>
      <p:sp>
        <p:nvSpPr>
          <p:cNvPr id="3" name="Content Placeholder 2">
            <a:extLst>
              <a:ext uri="{FF2B5EF4-FFF2-40B4-BE49-F238E27FC236}">
                <a16:creationId xmlns:a16="http://schemas.microsoft.com/office/drawing/2014/main" id="{45646F75-7050-A341-A02B-45A3777C5B3B}"/>
              </a:ext>
            </a:extLst>
          </p:cNvPr>
          <p:cNvSpPr>
            <a:spLocks noGrp="1"/>
          </p:cNvSpPr>
          <p:nvPr>
            <p:ph idx="1"/>
          </p:nvPr>
        </p:nvSpPr>
        <p:spPr>
          <a:xfrm>
            <a:off x="1141412" y="2249487"/>
            <a:ext cx="9905999" cy="3888554"/>
          </a:xfrm>
        </p:spPr>
        <p:txBody>
          <a:bodyPr>
            <a:normAutofit fontScale="85000" lnSpcReduction="20000"/>
          </a:bodyPr>
          <a:lstStyle/>
          <a:p>
            <a:r>
              <a:rPr lang="en-US" sz="3300" dirty="0"/>
              <a:t>The citizens of Greek city-states had strong patriotic feelings and valued their </a:t>
            </a:r>
            <a:r>
              <a:rPr lang="en-US" sz="3300" b="1" u="sng" dirty="0"/>
              <a:t>freedoms</a:t>
            </a:r>
            <a:r>
              <a:rPr lang="en-US" sz="3300" dirty="0"/>
              <a:t>.  For these reasons, they took a very </a:t>
            </a:r>
            <a:r>
              <a:rPr lang="en-US" sz="3300" b="1" u="sng" dirty="0"/>
              <a:t>active role</a:t>
            </a:r>
            <a:r>
              <a:rPr lang="en-US" sz="3300" dirty="0"/>
              <a:t> in their government.  </a:t>
            </a:r>
          </a:p>
          <a:p>
            <a:r>
              <a:rPr lang="en-US" sz="3000" dirty="0"/>
              <a:t>They were able to develop new ideas in philosophy, religion, government, and the arts in part because of the value they placed on </a:t>
            </a:r>
            <a:r>
              <a:rPr lang="en-US" sz="3000" b="1" u="sng" dirty="0"/>
              <a:t>free thinking</a:t>
            </a:r>
            <a:r>
              <a:rPr lang="en-US" sz="3000" dirty="0"/>
              <a:t>.  </a:t>
            </a:r>
          </a:p>
          <a:p>
            <a:r>
              <a:rPr lang="en-US" sz="3000" dirty="0"/>
              <a:t>The spread of education and growing wealth through trade with Egypt, Sicily, and other places gave the Greeks freedom to explore new ideas.</a:t>
            </a:r>
          </a:p>
          <a:p>
            <a:endParaRPr lang="en-US" dirty="0"/>
          </a:p>
        </p:txBody>
      </p:sp>
      <p:pic>
        <p:nvPicPr>
          <p:cNvPr id="4" name="Picture 3">
            <a:extLst>
              <a:ext uri="{FF2B5EF4-FFF2-40B4-BE49-F238E27FC236}">
                <a16:creationId xmlns:a16="http://schemas.microsoft.com/office/drawing/2014/main" id="{1D16D9E0-C123-A446-8DB6-8C155F9D345F}"/>
              </a:ext>
            </a:extLst>
          </p:cNvPr>
          <p:cNvPicPr>
            <a:picLocks noChangeAspect="1"/>
          </p:cNvPicPr>
          <p:nvPr/>
        </p:nvPicPr>
        <p:blipFill>
          <a:blip r:embed="rId2"/>
          <a:stretch>
            <a:fillRect/>
          </a:stretch>
        </p:blipFill>
        <p:spPr>
          <a:xfrm>
            <a:off x="8280400" y="14288"/>
            <a:ext cx="3911600" cy="2082800"/>
          </a:xfrm>
          <a:prstGeom prst="rect">
            <a:avLst/>
          </a:prstGeom>
        </p:spPr>
      </p:pic>
    </p:spTree>
    <p:extLst>
      <p:ext uri="{BB962C8B-B14F-4D97-AF65-F5344CB8AC3E}">
        <p14:creationId xmlns:p14="http://schemas.microsoft.com/office/powerpoint/2010/main" val="159521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3E118-5538-B249-AE72-E460ABCAEE58}"/>
              </a:ext>
            </a:extLst>
          </p:cNvPr>
          <p:cNvSpPr>
            <a:spLocks noGrp="1"/>
          </p:cNvSpPr>
          <p:nvPr>
            <p:ph idx="4294967295"/>
          </p:nvPr>
        </p:nvSpPr>
        <p:spPr>
          <a:xfrm>
            <a:off x="971550" y="606424"/>
            <a:ext cx="9906000" cy="3965575"/>
          </a:xfrm>
        </p:spPr>
        <p:txBody>
          <a:bodyPr>
            <a:normAutofit fontScale="92500" lnSpcReduction="20000"/>
          </a:bodyPr>
          <a:lstStyle/>
          <a:p>
            <a:r>
              <a:rPr lang="en-US" sz="2800" dirty="0"/>
              <a:t>Though </a:t>
            </a:r>
            <a:r>
              <a:rPr lang="en-US" sz="2800" b="1" u="sng" dirty="0"/>
              <a:t>Athens</a:t>
            </a:r>
            <a:r>
              <a:rPr lang="en-US" sz="2800" dirty="0"/>
              <a:t> was the most important city-state, it was not the only one in Greece at this time.  City-states in Greece competed against one another, but spoke the </a:t>
            </a:r>
            <a:r>
              <a:rPr lang="en-US" sz="2800" b="1" u="sng" dirty="0"/>
              <a:t>same language</a:t>
            </a:r>
            <a:r>
              <a:rPr lang="en-US" sz="2800" dirty="0"/>
              <a:t> and had many of the same customs.  They thought of themselves as part of the same people, calling themselves </a:t>
            </a:r>
            <a:r>
              <a:rPr lang="en-US" sz="2800" b="1" u="sng" dirty="0"/>
              <a:t>Hellenes</a:t>
            </a:r>
            <a:r>
              <a:rPr lang="en-US" sz="2800" dirty="0"/>
              <a:t>.</a:t>
            </a:r>
          </a:p>
          <a:p>
            <a:r>
              <a:rPr lang="en-US" sz="2800" dirty="0"/>
              <a:t>An example of common culture of the city-states was the </a:t>
            </a:r>
            <a:r>
              <a:rPr lang="en-US" sz="2800" b="1" u="sng" dirty="0"/>
              <a:t>Olympic Games</a:t>
            </a:r>
            <a:r>
              <a:rPr lang="en-US" sz="2800" dirty="0"/>
              <a:t> held every 4 years throughout ancient Greece.  Athletes from city-states around Greece competed for prizes in competitions in running, horse racing, boxing, and many other events.</a:t>
            </a:r>
          </a:p>
          <a:p>
            <a:endParaRPr lang="en-US" dirty="0"/>
          </a:p>
        </p:txBody>
      </p:sp>
      <p:pic>
        <p:nvPicPr>
          <p:cNvPr id="4" name="Picture 3">
            <a:extLst>
              <a:ext uri="{FF2B5EF4-FFF2-40B4-BE49-F238E27FC236}">
                <a16:creationId xmlns:a16="http://schemas.microsoft.com/office/drawing/2014/main" id="{5F453E96-9950-7B4E-A742-5D61A32C8714}"/>
              </a:ext>
            </a:extLst>
          </p:cNvPr>
          <p:cNvPicPr>
            <a:picLocks noChangeAspect="1"/>
          </p:cNvPicPr>
          <p:nvPr/>
        </p:nvPicPr>
        <p:blipFill>
          <a:blip r:embed="rId2"/>
          <a:stretch>
            <a:fillRect/>
          </a:stretch>
        </p:blipFill>
        <p:spPr>
          <a:xfrm>
            <a:off x="4133467" y="4343400"/>
            <a:ext cx="3225800" cy="2514600"/>
          </a:xfrm>
          <a:prstGeom prst="rect">
            <a:avLst/>
          </a:prstGeom>
        </p:spPr>
      </p:pic>
    </p:spTree>
    <p:extLst>
      <p:ext uri="{BB962C8B-B14F-4D97-AF65-F5344CB8AC3E}">
        <p14:creationId xmlns:p14="http://schemas.microsoft.com/office/powerpoint/2010/main" val="128546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0FAB-4B80-1B49-8550-12C4B39B612B}"/>
              </a:ext>
            </a:extLst>
          </p:cNvPr>
          <p:cNvSpPr>
            <a:spLocks noGrp="1"/>
          </p:cNvSpPr>
          <p:nvPr>
            <p:ph type="title"/>
          </p:nvPr>
        </p:nvSpPr>
        <p:spPr>
          <a:xfrm>
            <a:off x="1147764" y="149595"/>
            <a:ext cx="9905998" cy="1478570"/>
          </a:xfrm>
        </p:spPr>
        <p:txBody>
          <a:bodyPr/>
          <a:lstStyle/>
          <a:p>
            <a:r>
              <a:rPr lang="en-US" b="1" dirty="0"/>
              <a:t>The Golden Age of Athens</a:t>
            </a:r>
            <a:endParaRPr lang="en-US" dirty="0"/>
          </a:p>
        </p:txBody>
      </p:sp>
      <p:sp>
        <p:nvSpPr>
          <p:cNvPr id="3" name="Content Placeholder 2">
            <a:extLst>
              <a:ext uri="{FF2B5EF4-FFF2-40B4-BE49-F238E27FC236}">
                <a16:creationId xmlns:a16="http://schemas.microsoft.com/office/drawing/2014/main" id="{B3D92D3C-1C37-9643-A978-8E83E37A10B0}"/>
              </a:ext>
            </a:extLst>
          </p:cNvPr>
          <p:cNvSpPr>
            <a:spLocks noGrp="1"/>
          </p:cNvSpPr>
          <p:nvPr>
            <p:ph idx="1"/>
          </p:nvPr>
        </p:nvSpPr>
        <p:spPr>
          <a:xfrm>
            <a:off x="942976" y="1468316"/>
            <a:ext cx="10315574" cy="4400550"/>
          </a:xfrm>
        </p:spPr>
        <p:txBody>
          <a:bodyPr>
            <a:noAutofit/>
          </a:bodyPr>
          <a:lstStyle/>
          <a:p>
            <a:r>
              <a:rPr lang="en-US" sz="2100" dirty="0"/>
              <a:t>The years from 479 B.C. to 431 B.C. are called the Golden Age of Athens.  During the Golden Age, Athens grew </a:t>
            </a:r>
            <a:r>
              <a:rPr lang="en-US" sz="2100" b="1" u="sng" dirty="0"/>
              <a:t>rich</a:t>
            </a:r>
            <a:r>
              <a:rPr lang="en-US" sz="2100" dirty="0"/>
              <a:t> from trade and from silver mined by slaves in regions around the city.</a:t>
            </a:r>
          </a:p>
          <a:p>
            <a:r>
              <a:rPr lang="en-US" sz="2100" b="1" u="sng" dirty="0"/>
              <a:t>Tribute</a:t>
            </a:r>
            <a:r>
              <a:rPr lang="en-US" sz="2100" dirty="0"/>
              <a:t>, or </a:t>
            </a:r>
            <a:r>
              <a:rPr lang="en-US" sz="2100" b="1" u="sng" dirty="0"/>
              <a:t>payments</a:t>
            </a:r>
            <a:r>
              <a:rPr lang="en-US" sz="2100" dirty="0"/>
              <a:t> made to Athens by its allies, added to its wealth.</a:t>
            </a:r>
          </a:p>
          <a:p>
            <a:r>
              <a:rPr lang="en-US" sz="2100" dirty="0"/>
              <a:t>Pericles was the most powerful man in Athenian politics for about 30 years (during the Golden Age). He was well-educated and </a:t>
            </a:r>
            <a:r>
              <a:rPr lang="en-US" sz="2100" b="1" u="sng" dirty="0"/>
              <a:t>intelligent</a:t>
            </a:r>
            <a:r>
              <a:rPr lang="en-US" sz="2100" dirty="0"/>
              <a:t>, and had the best interests of his city at heart.  His speeches could move and persuade Athenians. </a:t>
            </a:r>
          </a:p>
          <a:p>
            <a:r>
              <a:rPr lang="en-US" sz="2100" dirty="0"/>
              <a:t>Pericles was a member of an aristocratic family, but he supported </a:t>
            </a:r>
            <a:r>
              <a:rPr lang="en-US" sz="2100" b="1" u="sng" dirty="0"/>
              <a:t>democracy</a:t>
            </a:r>
            <a:r>
              <a:rPr lang="en-US" sz="2100" dirty="0"/>
              <a:t> and later became the leader of a democratic group.  The most important change was have the city pay a </a:t>
            </a:r>
            <a:r>
              <a:rPr lang="en-US" sz="2100" b="1" u="sng" dirty="0"/>
              <a:t>salary</a:t>
            </a:r>
            <a:r>
              <a:rPr lang="en-US" sz="2100" dirty="0"/>
              <a:t> to its officials. One of the greatest accomplishments under the rule of Pericles was the </a:t>
            </a:r>
            <a:r>
              <a:rPr lang="en-US" sz="2100" b="1" u="sng" dirty="0"/>
              <a:t>construction of the Parthenon</a:t>
            </a:r>
            <a:r>
              <a:rPr lang="en-US" sz="2100" dirty="0"/>
              <a:t> – a temple built to honor the protector of Athens, the goddess Athena.  </a:t>
            </a:r>
          </a:p>
        </p:txBody>
      </p:sp>
    </p:spTree>
    <p:extLst>
      <p:ext uri="{BB962C8B-B14F-4D97-AF65-F5344CB8AC3E}">
        <p14:creationId xmlns:p14="http://schemas.microsoft.com/office/powerpoint/2010/main" val="48965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6727-2383-3443-97B6-C660ECD7865D}"/>
              </a:ext>
            </a:extLst>
          </p:cNvPr>
          <p:cNvSpPr>
            <a:spLocks noGrp="1"/>
          </p:cNvSpPr>
          <p:nvPr>
            <p:ph type="title"/>
          </p:nvPr>
        </p:nvSpPr>
        <p:spPr/>
        <p:txBody>
          <a:bodyPr/>
          <a:lstStyle/>
          <a:p>
            <a:pPr algn="ctr"/>
            <a:r>
              <a:rPr lang="en-US" b="1" dirty="0"/>
              <a:t>Ancient Greece Religious Beliefs</a:t>
            </a:r>
            <a:endParaRPr lang="en-US" dirty="0"/>
          </a:p>
        </p:txBody>
      </p:sp>
      <p:sp>
        <p:nvSpPr>
          <p:cNvPr id="3" name="Content Placeholder 2">
            <a:extLst>
              <a:ext uri="{FF2B5EF4-FFF2-40B4-BE49-F238E27FC236}">
                <a16:creationId xmlns:a16="http://schemas.microsoft.com/office/drawing/2014/main" id="{F64B1DAF-4E93-2A40-812B-79B77DD27ECF}"/>
              </a:ext>
            </a:extLst>
          </p:cNvPr>
          <p:cNvSpPr>
            <a:spLocks noGrp="1"/>
          </p:cNvSpPr>
          <p:nvPr>
            <p:ph idx="1"/>
          </p:nvPr>
        </p:nvSpPr>
        <p:spPr>
          <a:xfrm>
            <a:off x="1141412" y="1581271"/>
            <a:ext cx="9905999" cy="3541714"/>
          </a:xfrm>
        </p:spPr>
        <p:txBody>
          <a:bodyPr/>
          <a:lstStyle/>
          <a:p>
            <a:r>
              <a:rPr lang="en-US" sz="2800" dirty="0"/>
              <a:t>Greeks worshipped a </a:t>
            </a:r>
            <a:r>
              <a:rPr lang="en-US" sz="2800" b="1" u="sng" dirty="0"/>
              <a:t>family</a:t>
            </a:r>
            <a:r>
              <a:rPr lang="en-US" sz="2800" dirty="0"/>
              <a:t> of gods and goddesses called the </a:t>
            </a:r>
            <a:r>
              <a:rPr lang="en-US" sz="2800" b="1" u="sng" dirty="0"/>
              <a:t>Twelve Olympians</a:t>
            </a:r>
            <a:r>
              <a:rPr lang="en-US" sz="2800" dirty="0"/>
              <a:t>.  Each ruled different areas of human life and the natural world.  </a:t>
            </a:r>
          </a:p>
          <a:p>
            <a:endParaRPr lang="en-US" dirty="0"/>
          </a:p>
        </p:txBody>
      </p:sp>
      <p:pic>
        <p:nvPicPr>
          <p:cNvPr id="4" name="Picture 3">
            <a:extLst>
              <a:ext uri="{FF2B5EF4-FFF2-40B4-BE49-F238E27FC236}">
                <a16:creationId xmlns:a16="http://schemas.microsoft.com/office/drawing/2014/main" id="{0EDDC086-44E5-6C48-A0E7-DE9A72689121}"/>
              </a:ext>
            </a:extLst>
          </p:cNvPr>
          <p:cNvPicPr>
            <a:picLocks noChangeAspect="1"/>
          </p:cNvPicPr>
          <p:nvPr/>
        </p:nvPicPr>
        <p:blipFill>
          <a:blip r:embed="rId2"/>
          <a:stretch>
            <a:fillRect/>
          </a:stretch>
        </p:blipFill>
        <p:spPr>
          <a:xfrm>
            <a:off x="5586412" y="2864323"/>
            <a:ext cx="6218725" cy="3993677"/>
          </a:xfrm>
          <a:prstGeom prst="rect">
            <a:avLst/>
          </a:prstGeom>
        </p:spPr>
      </p:pic>
      <p:pic>
        <p:nvPicPr>
          <p:cNvPr id="5" name="Picture 4">
            <a:extLst>
              <a:ext uri="{FF2B5EF4-FFF2-40B4-BE49-F238E27FC236}">
                <a16:creationId xmlns:a16="http://schemas.microsoft.com/office/drawing/2014/main" id="{82B242DE-1196-DC43-9B34-2DA2C6284249}"/>
              </a:ext>
            </a:extLst>
          </p:cNvPr>
          <p:cNvPicPr>
            <a:picLocks noChangeAspect="1"/>
          </p:cNvPicPr>
          <p:nvPr/>
        </p:nvPicPr>
        <p:blipFill>
          <a:blip r:embed="rId3"/>
          <a:stretch>
            <a:fillRect/>
          </a:stretch>
        </p:blipFill>
        <p:spPr>
          <a:xfrm>
            <a:off x="198632" y="3101742"/>
            <a:ext cx="5387781" cy="3541714"/>
          </a:xfrm>
          <a:prstGeom prst="rect">
            <a:avLst/>
          </a:prstGeom>
        </p:spPr>
      </p:pic>
    </p:spTree>
    <p:extLst>
      <p:ext uri="{BB962C8B-B14F-4D97-AF65-F5344CB8AC3E}">
        <p14:creationId xmlns:p14="http://schemas.microsoft.com/office/powerpoint/2010/main" val="39155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1835-77A2-864C-9DDF-8D7F4E74AD18}"/>
              </a:ext>
            </a:extLst>
          </p:cNvPr>
          <p:cNvSpPr>
            <a:spLocks noGrp="1"/>
          </p:cNvSpPr>
          <p:nvPr>
            <p:ph type="title"/>
          </p:nvPr>
        </p:nvSpPr>
        <p:spPr/>
        <p:txBody>
          <a:bodyPr/>
          <a:lstStyle/>
          <a:p>
            <a:r>
              <a:rPr lang="en-US" b="1" dirty="0"/>
              <a:t>Gods and Goddesses</a:t>
            </a:r>
            <a:br>
              <a:rPr lang="en-US" dirty="0"/>
            </a:br>
            <a:endParaRPr lang="en-US" dirty="0"/>
          </a:p>
        </p:txBody>
      </p:sp>
      <p:sp>
        <p:nvSpPr>
          <p:cNvPr id="3" name="Content Placeholder 2">
            <a:extLst>
              <a:ext uri="{FF2B5EF4-FFF2-40B4-BE49-F238E27FC236}">
                <a16:creationId xmlns:a16="http://schemas.microsoft.com/office/drawing/2014/main" id="{868671D2-8C6F-7B46-B944-D056044873AF}"/>
              </a:ext>
            </a:extLst>
          </p:cNvPr>
          <p:cNvSpPr>
            <a:spLocks noGrp="1"/>
          </p:cNvSpPr>
          <p:nvPr>
            <p:ph idx="1"/>
          </p:nvPr>
        </p:nvSpPr>
        <p:spPr>
          <a:xfrm>
            <a:off x="914400" y="1570892"/>
            <a:ext cx="10421815" cy="4525108"/>
          </a:xfrm>
        </p:spPr>
        <p:txBody>
          <a:bodyPr>
            <a:normAutofit lnSpcReduction="10000"/>
          </a:bodyPr>
          <a:lstStyle/>
          <a:p>
            <a:r>
              <a:rPr lang="en-US" sz="2800" dirty="0"/>
              <a:t>Wherever the Greeks lived, they built </a:t>
            </a:r>
            <a:r>
              <a:rPr lang="en-US" sz="2800" b="1" u="sng" dirty="0"/>
              <a:t>temples</a:t>
            </a:r>
            <a:r>
              <a:rPr lang="en-US" sz="2800" dirty="0"/>
              <a:t> to the gods.  Because the gods had human forms, they also had many human characteristics.  The main difference between gods and humans was that the gods were </a:t>
            </a:r>
            <a:r>
              <a:rPr lang="en-US" sz="2800" b="1" u="sng" dirty="0"/>
              <a:t>immortal</a:t>
            </a:r>
            <a:r>
              <a:rPr lang="en-US" sz="2800" dirty="0"/>
              <a:t>, which meant they lived forever.  They also had awesome power.</a:t>
            </a:r>
          </a:p>
          <a:p>
            <a:r>
              <a:rPr lang="en-US" sz="2800" dirty="0"/>
              <a:t>Mythology tells us that the Greeks worshipped gods led by </a:t>
            </a:r>
            <a:r>
              <a:rPr lang="en-US" sz="2800" b="1" u="sng" dirty="0"/>
              <a:t>Zeus</a:t>
            </a:r>
            <a:r>
              <a:rPr lang="en-US" sz="2800" dirty="0"/>
              <a:t>, the </a:t>
            </a:r>
            <a:r>
              <a:rPr lang="en-US" sz="2800" b="1" u="sng" dirty="0"/>
              <a:t>king</a:t>
            </a:r>
            <a:r>
              <a:rPr lang="en-US" sz="2800" dirty="0"/>
              <a:t> of the gods.  Zeus ruled the gods and humanity from </a:t>
            </a:r>
            <a:r>
              <a:rPr lang="en-US" sz="2800" b="1" u="sng" dirty="0"/>
              <a:t>Mt. Olympus</a:t>
            </a:r>
            <a:r>
              <a:rPr lang="en-US" sz="2800" dirty="0"/>
              <a:t>, Greece’s highest mountain.  The Greeks also honored mythical heroes.</a:t>
            </a:r>
          </a:p>
          <a:p>
            <a:endParaRPr lang="en-US" dirty="0"/>
          </a:p>
          <a:p>
            <a:endParaRPr lang="en-US" dirty="0"/>
          </a:p>
        </p:txBody>
      </p:sp>
    </p:spTree>
    <p:extLst>
      <p:ext uri="{BB962C8B-B14F-4D97-AF65-F5344CB8AC3E}">
        <p14:creationId xmlns:p14="http://schemas.microsoft.com/office/powerpoint/2010/main" val="170421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FD391F-C498-6641-A720-03A9E9879AEA}"/>
              </a:ext>
            </a:extLst>
          </p:cNvPr>
          <p:cNvSpPr>
            <a:spLocks noGrp="1"/>
          </p:cNvSpPr>
          <p:nvPr>
            <p:ph idx="4294967295"/>
          </p:nvPr>
        </p:nvSpPr>
        <p:spPr>
          <a:xfrm>
            <a:off x="550984" y="2826544"/>
            <a:ext cx="10890738" cy="3725862"/>
          </a:xfrm>
        </p:spPr>
        <p:txBody>
          <a:bodyPr>
            <a:normAutofit/>
          </a:bodyPr>
          <a:lstStyle/>
          <a:p>
            <a:pPr algn="ctr"/>
            <a:r>
              <a:rPr lang="en-US" sz="3200" dirty="0"/>
              <a:t>Although the Greeks worshipped </a:t>
            </a:r>
            <a:r>
              <a:rPr lang="en-US" sz="3200" b="1" u="sng" dirty="0"/>
              <a:t>all</a:t>
            </a:r>
            <a:r>
              <a:rPr lang="en-US" sz="3200" dirty="0"/>
              <a:t> their gods, each city-state honored </a:t>
            </a:r>
            <a:r>
              <a:rPr lang="en-US" sz="3200" b="1" u="sng" dirty="0"/>
              <a:t>one</a:t>
            </a:r>
            <a:r>
              <a:rPr lang="en-US" sz="3200" dirty="0"/>
              <a:t> of the twelve gods, in part by building a temple to that god.  They also held </a:t>
            </a:r>
            <a:r>
              <a:rPr lang="en-US" sz="3200" b="1" u="sng" dirty="0"/>
              <a:t>festivals</a:t>
            </a:r>
            <a:r>
              <a:rPr lang="en-US" sz="3200" dirty="0"/>
              <a:t> and sacrificed animals, offering the food to the gods.  To honor Zeus, the city-states came together every 4 years for an Olympian festival and games.  </a:t>
            </a:r>
          </a:p>
          <a:p>
            <a:pPr algn="ctr"/>
            <a:endParaRPr lang="en-US" dirty="0"/>
          </a:p>
        </p:txBody>
      </p:sp>
      <p:pic>
        <p:nvPicPr>
          <p:cNvPr id="4" name="Picture 3">
            <a:extLst>
              <a:ext uri="{FF2B5EF4-FFF2-40B4-BE49-F238E27FC236}">
                <a16:creationId xmlns:a16="http://schemas.microsoft.com/office/drawing/2014/main" id="{41D4B6DE-A85C-5948-A616-F998BB6B473E}"/>
              </a:ext>
            </a:extLst>
          </p:cNvPr>
          <p:cNvPicPr>
            <a:picLocks noChangeAspect="1"/>
          </p:cNvPicPr>
          <p:nvPr/>
        </p:nvPicPr>
        <p:blipFill>
          <a:blip r:embed="rId2"/>
          <a:stretch>
            <a:fillRect/>
          </a:stretch>
        </p:blipFill>
        <p:spPr>
          <a:xfrm>
            <a:off x="7057292" y="349426"/>
            <a:ext cx="3573706" cy="2552647"/>
          </a:xfrm>
          <a:prstGeom prst="rect">
            <a:avLst/>
          </a:prstGeom>
        </p:spPr>
      </p:pic>
      <p:pic>
        <p:nvPicPr>
          <p:cNvPr id="5" name="Picture 4">
            <a:extLst>
              <a:ext uri="{FF2B5EF4-FFF2-40B4-BE49-F238E27FC236}">
                <a16:creationId xmlns:a16="http://schemas.microsoft.com/office/drawing/2014/main" id="{ED2A21E3-E044-F446-B9FB-3E11F302AFA3}"/>
              </a:ext>
            </a:extLst>
          </p:cNvPr>
          <p:cNvPicPr>
            <a:picLocks noChangeAspect="1"/>
          </p:cNvPicPr>
          <p:nvPr/>
        </p:nvPicPr>
        <p:blipFill>
          <a:blip r:embed="rId3"/>
          <a:stretch>
            <a:fillRect/>
          </a:stretch>
        </p:blipFill>
        <p:spPr>
          <a:xfrm>
            <a:off x="838259" y="246185"/>
            <a:ext cx="3555775" cy="2605759"/>
          </a:xfrm>
          <a:prstGeom prst="rect">
            <a:avLst/>
          </a:prstGeom>
        </p:spPr>
      </p:pic>
    </p:spTree>
    <p:extLst>
      <p:ext uri="{BB962C8B-B14F-4D97-AF65-F5344CB8AC3E}">
        <p14:creationId xmlns:p14="http://schemas.microsoft.com/office/powerpoint/2010/main" val="217954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D472-2498-F542-B64C-612ED2B0CE50}"/>
              </a:ext>
            </a:extLst>
          </p:cNvPr>
          <p:cNvSpPr>
            <a:spLocks noGrp="1"/>
          </p:cNvSpPr>
          <p:nvPr>
            <p:ph type="title"/>
          </p:nvPr>
        </p:nvSpPr>
        <p:spPr/>
        <p:txBody>
          <a:bodyPr/>
          <a:lstStyle/>
          <a:p>
            <a:r>
              <a:rPr lang="en-US" b="1" dirty="0"/>
              <a:t>The Oracles</a:t>
            </a:r>
            <a:endParaRPr lang="en-US" dirty="0"/>
          </a:p>
        </p:txBody>
      </p:sp>
      <p:sp>
        <p:nvSpPr>
          <p:cNvPr id="3" name="Content Placeholder 2">
            <a:extLst>
              <a:ext uri="{FF2B5EF4-FFF2-40B4-BE49-F238E27FC236}">
                <a16:creationId xmlns:a16="http://schemas.microsoft.com/office/drawing/2014/main" id="{B0D4558A-EA59-5C48-8AB9-22B6EF2E633B}"/>
              </a:ext>
            </a:extLst>
          </p:cNvPr>
          <p:cNvSpPr>
            <a:spLocks noGrp="1"/>
          </p:cNvSpPr>
          <p:nvPr>
            <p:ph idx="1"/>
          </p:nvPr>
        </p:nvSpPr>
        <p:spPr>
          <a:xfrm>
            <a:off x="1141412" y="2249487"/>
            <a:ext cx="9905999" cy="3965576"/>
          </a:xfrm>
        </p:spPr>
        <p:txBody>
          <a:bodyPr>
            <a:normAutofit fontScale="92500"/>
          </a:bodyPr>
          <a:lstStyle/>
          <a:p>
            <a:r>
              <a:rPr lang="en-US" dirty="0"/>
              <a:t>In ancient cultures, people often looked to their gods for </a:t>
            </a:r>
            <a:r>
              <a:rPr lang="en-US" b="1" u="sng" dirty="0"/>
              <a:t>signs</a:t>
            </a:r>
            <a:r>
              <a:rPr lang="en-US" dirty="0"/>
              <a:t> or </a:t>
            </a:r>
            <a:r>
              <a:rPr lang="en-US" b="1" u="sng" dirty="0"/>
              <a:t>advice</a:t>
            </a:r>
            <a:r>
              <a:rPr lang="en-US" dirty="0"/>
              <a:t>.  They wanted their gods to show them how to </a:t>
            </a:r>
            <a:r>
              <a:rPr lang="en-US" b="1" u="sng" dirty="0"/>
              <a:t>live</a:t>
            </a:r>
            <a:r>
              <a:rPr lang="en-US" dirty="0"/>
              <a:t> or behave.  The Greeks visited </a:t>
            </a:r>
            <a:r>
              <a:rPr lang="en-US" b="1" u="sng" dirty="0"/>
              <a:t>oracles</a:t>
            </a:r>
            <a:r>
              <a:rPr lang="en-US" dirty="0"/>
              <a:t>, sacred sites where it was believed the gods </a:t>
            </a:r>
            <a:r>
              <a:rPr lang="en-US" b="1" u="sng" dirty="0"/>
              <a:t>spoke</a:t>
            </a:r>
            <a:r>
              <a:rPr lang="en-US" dirty="0"/>
              <a:t>.  The gods would give advice through </a:t>
            </a:r>
            <a:r>
              <a:rPr lang="en-US" b="1" u="sng" dirty="0"/>
              <a:t>dreams</a:t>
            </a:r>
            <a:r>
              <a:rPr lang="en-US" dirty="0"/>
              <a:t> or in the form of a </a:t>
            </a:r>
            <a:r>
              <a:rPr lang="en-US" b="1" u="sng" dirty="0"/>
              <a:t>riddle</a:t>
            </a:r>
            <a:r>
              <a:rPr lang="en-US" dirty="0"/>
              <a:t> delivered through </a:t>
            </a:r>
            <a:r>
              <a:rPr lang="en-US" b="1" u="sng" dirty="0"/>
              <a:t>priests and priestesses</a:t>
            </a:r>
            <a:r>
              <a:rPr lang="en-US" dirty="0"/>
              <a:t> thought to be capable of hearing the voice of the gods.  </a:t>
            </a:r>
          </a:p>
          <a:p>
            <a:r>
              <a:rPr lang="en-US" dirty="0"/>
              <a:t>Oracles of various gods were located </a:t>
            </a:r>
            <a:r>
              <a:rPr lang="en-US" b="1" u="sng" dirty="0"/>
              <a:t>throughout Greece</a:t>
            </a:r>
            <a:r>
              <a:rPr lang="en-US" dirty="0"/>
              <a:t>.  Heads of states often sought advice on governing and wars from the oracle of the god Apollo at Delphi, an ancient Greek town.  They took the advice very seriously, so oracles had a great </a:t>
            </a:r>
            <a:r>
              <a:rPr lang="en-US" b="1" u="sng" dirty="0"/>
              <a:t>impact</a:t>
            </a:r>
            <a:r>
              <a:rPr lang="en-US" dirty="0"/>
              <a:t> on Greek history.</a:t>
            </a:r>
          </a:p>
          <a:p>
            <a:endParaRPr lang="en-US" dirty="0"/>
          </a:p>
        </p:txBody>
      </p:sp>
      <p:pic>
        <p:nvPicPr>
          <p:cNvPr id="4" name="Picture 3">
            <a:extLst>
              <a:ext uri="{FF2B5EF4-FFF2-40B4-BE49-F238E27FC236}">
                <a16:creationId xmlns:a16="http://schemas.microsoft.com/office/drawing/2014/main" id="{04741F3B-EC9A-544E-882B-49643A8F40B3}"/>
              </a:ext>
            </a:extLst>
          </p:cNvPr>
          <p:cNvPicPr>
            <a:picLocks noChangeAspect="1"/>
          </p:cNvPicPr>
          <p:nvPr/>
        </p:nvPicPr>
        <p:blipFill>
          <a:blip r:embed="rId2"/>
          <a:stretch>
            <a:fillRect/>
          </a:stretch>
        </p:blipFill>
        <p:spPr>
          <a:xfrm>
            <a:off x="5988050" y="90487"/>
            <a:ext cx="3759200" cy="2159000"/>
          </a:xfrm>
          <a:prstGeom prst="rect">
            <a:avLst/>
          </a:prstGeom>
        </p:spPr>
      </p:pic>
    </p:spTree>
    <p:extLst>
      <p:ext uri="{BB962C8B-B14F-4D97-AF65-F5344CB8AC3E}">
        <p14:creationId xmlns:p14="http://schemas.microsoft.com/office/powerpoint/2010/main" val="287606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2C54-908C-6B4C-89F2-9000849121C7}"/>
              </a:ext>
            </a:extLst>
          </p:cNvPr>
          <p:cNvSpPr>
            <a:spLocks noGrp="1"/>
          </p:cNvSpPr>
          <p:nvPr>
            <p:ph type="title"/>
          </p:nvPr>
        </p:nvSpPr>
        <p:spPr/>
        <p:txBody>
          <a:bodyPr/>
          <a:lstStyle/>
          <a:p>
            <a:r>
              <a:rPr lang="en-US" b="1" dirty="0"/>
              <a:t>Greek Science and Philosophy</a:t>
            </a:r>
            <a:endParaRPr lang="en-US" dirty="0"/>
          </a:p>
        </p:txBody>
      </p:sp>
      <p:sp>
        <p:nvSpPr>
          <p:cNvPr id="3" name="Content Placeholder 2">
            <a:extLst>
              <a:ext uri="{FF2B5EF4-FFF2-40B4-BE49-F238E27FC236}">
                <a16:creationId xmlns:a16="http://schemas.microsoft.com/office/drawing/2014/main" id="{1C498E04-B99B-6346-9EA6-8826ED279AFF}"/>
              </a:ext>
            </a:extLst>
          </p:cNvPr>
          <p:cNvSpPr>
            <a:spLocks noGrp="1"/>
          </p:cNvSpPr>
          <p:nvPr>
            <p:ph idx="1"/>
          </p:nvPr>
        </p:nvSpPr>
        <p:spPr>
          <a:xfrm>
            <a:off x="1141413" y="2249487"/>
            <a:ext cx="8402638" cy="3541714"/>
          </a:xfrm>
        </p:spPr>
        <p:txBody>
          <a:bodyPr>
            <a:normAutofit lnSpcReduction="10000"/>
          </a:bodyPr>
          <a:lstStyle/>
          <a:p>
            <a:r>
              <a:rPr lang="en-US" sz="2800" dirty="0"/>
              <a:t>One of the first philosophers, </a:t>
            </a:r>
            <a:r>
              <a:rPr lang="en-US" sz="2800" b="1" u="sng" dirty="0"/>
              <a:t>Thales</a:t>
            </a:r>
            <a:r>
              <a:rPr lang="en-US" sz="2800" dirty="0"/>
              <a:t>, believed that </a:t>
            </a:r>
            <a:r>
              <a:rPr lang="en-US" sz="2800" b="1" u="sng" dirty="0"/>
              <a:t>water</a:t>
            </a:r>
            <a:r>
              <a:rPr lang="en-US" sz="2800" dirty="0"/>
              <a:t> was the basic material of the world.  Everything was made from it.  </a:t>
            </a:r>
          </a:p>
          <a:p>
            <a:r>
              <a:rPr lang="en-US" sz="2800" b="1" u="sng" dirty="0"/>
              <a:t>Democritus</a:t>
            </a:r>
            <a:r>
              <a:rPr lang="en-US" sz="2800" dirty="0"/>
              <a:t>, who lived in the 400s B.C. thought that everything was made of tiny particles he called </a:t>
            </a:r>
            <a:r>
              <a:rPr lang="en-US" sz="2800" b="1" u="sng" dirty="0"/>
              <a:t>atoms</a:t>
            </a:r>
            <a:r>
              <a:rPr lang="en-US" sz="2800" dirty="0"/>
              <a:t>.  (Over 2,000 years later, science showed that he was correct.)</a:t>
            </a:r>
          </a:p>
          <a:p>
            <a:endParaRPr lang="en-US" dirty="0"/>
          </a:p>
        </p:txBody>
      </p:sp>
      <p:pic>
        <p:nvPicPr>
          <p:cNvPr id="4" name="Picture 3">
            <a:extLst>
              <a:ext uri="{FF2B5EF4-FFF2-40B4-BE49-F238E27FC236}">
                <a16:creationId xmlns:a16="http://schemas.microsoft.com/office/drawing/2014/main" id="{22456ACC-3A72-EC4E-9DD4-BAFDA66924B7}"/>
              </a:ext>
            </a:extLst>
          </p:cNvPr>
          <p:cNvPicPr>
            <a:picLocks noChangeAspect="1"/>
          </p:cNvPicPr>
          <p:nvPr/>
        </p:nvPicPr>
        <p:blipFill>
          <a:blip r:embed="rId2"/>
          <a:stretch>
            <a:fillRect/>
          </a:stretch>
        </p:blipFill>
        <p:spPr>
          <a:xfrm>
            <a:off x="9667875" y="300038"/>
            <a:ext cx="2286000" cy="3086100"/>
          </a:xfrm>
          <a:prstGeom prst="rect">
            <a:avLst/>
          </a:prstGeom>
        </p:spPr>
      </p:pic>
      <p:pic>
        <p:nvPicPr>
          <p:cNvPr id="5" name="Picture 4">
            <a:extLst>
              <a:ext uri="{FF2B5EF4-FFF2-40B4-BE49-F238E27FC236}">
                <a16:creationId xmlns:a16="http://schemas.microsoft.com/office/drawing/2014/main" id="{B4399A3A-03BB-4D47-8E08-0741FF2D2742}"/>
              </a:ext>
            </a:extLst>
          </p:cNvPr>
          <p:cNvPicPr>
            <a:picLocks noChangeAspect="1"/>
          </p:cNvPicPr>
          <p:nvPr/>
        </p:nvPicPr>
        <p:blipFill>
          <a:blip r:embed="rId3"/>
          <a:stretch>
            <a:fillRect/>
          </a:stretch>
        </p:blipFill>
        <p:spPr>
          <a:xfrm>
            <a:off x="9272587" y="4590958"/>
            <a:ext cx="2782887" cy="2084479"/>
          </a:xfrm>
          <a:prstGeom prst="rect">
            <a:avLst/>
          </a:prstGeom>
        </p:spPr>
      </p:pic>
    </p:spTree>
    <p:extLst>
      <p:ext uri="{BB962C8B-B14F-4D97-AF65-F5344CB8AC3E}">
        <p14:creationId xmlns:p14="http://schemas.microsoft.com/office/powerpoint/2010/main" val="228625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D908-7AD8-C042-9C3E-78D05DBA5733}"/>
              </a:ext>
            </a:extLst>
          </p:cNvPr>
          <p:cNvSpPr>
            <a:spLocks noGrp="1"/>
          </p:cNvSpPr>
          <p:nvPr>
            <p:ph type="title"/>
          </p:nvPr>
        </p:nvSpPr>
        <p:spPr/>
        <p:txBody>
          <a:bodyPr/>
          <a:lstStyle/>
          <a:p>
            <a:r>
              <a:rPr lang="en-US" b="1" dirty="0"/>
              <a:t>Socrates</a:t>
            </a:r>
            <a:endParaRPr lang="en-US" dirty="0"/>
          </a:p>
        </p:txBody>
      </p:sp>
      <p:sp>
        <p:nvSpPr>
          <p:cNvPr id="3" name="Content Placeholder 2">
            <a:extLst>
              <a:ext uri="{FF2B5EF4-FFF2-40B4-BE49-F238E27FC236}">
                <a16:creationId xmlns:a16="http://schemas.microsoft.com/office/drawing/2014/main" id="{25E0FCB3-D1C6-D64B-99EE-20D16EE361FB}"/>
              </a:ext>
            </a:extLst>
          </p:cNvPr>
          <p:cNvSpPr>
            <a:spLocks noGrp="1"/>
          </p:cNvSpPr>
          <p:nvPr>
            <p:ph idx="1"/>
          </p:nvPr>
        </p:nvSpPr>
        <p:spPr>
          <a:xfrm>
            <a:off x="671513" y="2249487"/>
            <a:ext cx="10829925" cy="4408488"/>
          </a:xfrm>
        </p:spPr>
        <p:txBody>
          <a:bodyPr>
            <a:normAutofit lnSpcReduction="10000"/>
          </a:bodyPr>
          <a:lstStyle/>
          <a:p>
            <a:r>
              <a:rPr lang="en-US" dirty="0"/>
              <a:t>During the Golden Age and later, several important philosophers taught in Athens.  One was </a:t>
            </a:r>
            <a:r>
              <a:rPr lang="en-US" b="1" u="sng" dirty="0"/>
              <a:t>Socrates</a:t>
            </a:r>
            <a:r>
              <a:rPr lang="en-US" dirty="0"/>
              <a:t> who was in the marketplace all hours of the day, eagerly discussing wisdom and goodness.</a:t>
            </a:r>
          </a:p>
          <a:p>
            <a:r>
              <a:rPr lang="en-US" dirty="0"/>
              <a:t>Socrates wanted people to consider the true meaning of qualities such as </a:t>
            </a:r>
            <a:r>
              <a:rPr lang="en-US" b="1" u="sng" dirty="0"/>
              <a:t>justice</a:t>
            </a:r>
            <a:r>
              <a:rPr lang="en-US" dirty="0"/>
              <a:t> and </a:t>
            </a:r>
            <a:r>
              <a:rPr lang="en-US" b="1" u="sng" dirty="0"/>
              <a:t>courage</a:t>
            </a:r>
            <a:r>
              <a:rPr lang="en-US" dirty="0"/>
              <a:t>.  To do this, he asked questions that made others </a:t>
            </a:r>
            <a:r>
              <a:rPr lang="en-US" b="1" u="sng" dirty="0"/>
              <a:t>think about their beliefs</a:t>
            </a:r>
            <a:r>
              <a:rPr lang="en-US" dirty="0"/>
              <a:t>. “</a:t>
            </a:r>
            <a:r>
              <a:rPr lang="en-US" b="1" u="sng" dirty="0"/>
              <a:t>Know thyself</a:t>
            </a:r>
            <a:r>
              <a:rPr lang="en-US" dirty="0"/>
              <a:t>” was his most important lesson.  </a:t>
            </a:r>
          </a:p>
          <a:p>
            <a:r>
              <a:rPr lang="en-US" dirty="0"/>
              <a:t>In 399 B. C., Socrates was brought to trial because authorities accused him of dishonoring the gods and misleading young people.  He was sentenced to death by forced suicide (common in Athens at that time).  Socrates drank a cup of </a:t>
            </a:r>
            <a:r>
              <a:rPr lang="en-US" b="1" u="sng" dirty="0"/>
              <a:t>hemlock</a:t>
            </a:r>
            <a:r>
              <a:rPr lang="en-US" dirty="0"/>
              <a:t>, a poison, and died.</a:t>
            </a:r>
          </a:p>
          <a:p>
            <a:endParaRPr lang="en-US" dirty="0"/>
          </a:p>
        </p:txBody>
      </p:sp>
      <p:pic>
        <p:nvPicPr>
          <p:cNvPr id="4" name="Picture 3">
            <a:extLst>
              <a:ext uri="{FF2B5EF4-FFF2-40B4-BE49-F238E27FC236}">
                <a16:creationId xmlns:a16="http://schemas.microsoft.com/office/drawing/2014/main" id="{5DE059CE-8D01-B848-BE65-5871DF359EA5}"/>
              </a:ext>
            </a:extLst>
          </p:cNvPr>
          <p:cNvPicPr>
            <a:picLocks noChangeAspect="1"/>
          </p:cNvPicPr>
          <p:nvPr/>
        </p:nvPicPr>
        <p:blipFill>
          <a:blip r:embed="rId2"/>
          <a:stretch>
            <a:fillRect/>
          </a:stretch>
        </p:blipFill>
        <p:spPr>
          <a:xfrm>
            <a:off x="9966153" y="25890"/>
            <a:ext cx="2162515" cy="2223597"/>
          </a:xfrm>
          <a:prstGeom prst="rect">
            <a:avLst/>
          </a:prstGeom>
        </p:spPr>
      </p:pic>
    </p:spTree>
    <p:extLst>
      <p:ext uri="{BB962C8B-B14F-4D97-AF65-F5344CB8AC3E}">
        <p14:creationId xmlns:p14="http://schemas.microsoft.com/office/powerpoint/2010/main" val="286597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ADF3-AE2F-0B48-9C59-899C6882C595}"/>
              </a:ext>
            </a:extLst>
          </p:cNvPr>
          <p:cNvSpPr>
            <a:spLocks noGrp="1"/>
          </p:cNvSpPr>
          <p:nvPr>
            <p:ph type="title"/>
          </p:nvPr>
        </p:nvSpPr>
        <p:spPr/>
        <p:txBody>
          <a:bodyPr/>
          <a:lstStyle/>
          <a:p>
            <a:r>
              <a:rPr lang="en-US" b="1" dirty="0"/>
              <a:t>Plato and Aristotle</a:t>
            </a:r>
            <a:endParaRPr lang="en-US" dirty="0"/>
          </a:p>
        </p:txBody>
      </p:sp>
      <p:sp>
        <p:nvSpPr>
          <p:cNvPr id="3" name="Content Placeholder 2">
            <a:extLst>
              <a:ext uri="{FF2B5EF4-FFF2-40B4-BE49-F238E27FC236}">
                <a16:creationId xmlns:a16="http://schemas.microsoft.com/office/drawing/2014/main" id="{EE12BCE7-24A5-7F45-BF73-BB122676D726}"/>
              </a:ext>
            </a:extLst>
          </p:cNvPr>
          <p:cNvSpPr>
            <a:spLocks noGrp="1"/>
          </p:cNvSpPr>
          <p:nvPr>
            <p:ph idx="1"/>
          </p:nvPr>
        </p:nvSpPr>
        <p:spPr>
          <a:xfrm>
            <a:off x="437357" y="2427670"/>
            <a:ext cx="9905999" cy="3541714"/>
          </a:xfrm>
        </p:spPr>
        <p:txBody>
          <a:bodyPr>
            <a:normAutofit lnSpcReduction="10000"/>
          </a:bodyPr>
          <a:lstStyle/>
          <a:p>
            <a:r>
              <a:rPr lang="en-US" sz="2800" dirty="0"/>
              <a:t>Much of what is known about Socrates comes from the writing   s of </a:t>
            </a:r>
            <a:r>
              <a:rPr lang="en-US" sz="2800" b="1" u="sng" dirty="0"/>
              <a:t>Plato</a:t>
            </a:r>
            <a:r>
              <a:rPr lang="en-US" sz="2800" dirty="0"/>
              <a:t>, one of his </a:t>
            </a:r>
            <a:r>
              <a:rPr lang="en-US" sz="2800" b="1" u="sng" dirty="0"/>
              <a:t>students</a:t>
            </a:r>
            <a:r>
              <a:rPr lang="en-US" sz="2800" dirty="0"/>
              <a:t>.  Socrates, death caused Plato to mistrust democracy. In </a:t>
            </a:r>
            <a:r>
              <a:rPr lang="en-US" sz="2800" i="1" dirty="0"/>
              <a:t>The Republic</a:t>
            </a:r>
            <a:r>
              <a:rPr lang="en-US" sz="2800" dirty="0"/>
              <a:t>, Plato wrote that society should be made up of three groups:  </a:t>
            </a:r>
            <a:r>
              <a:rPr lang="en-US" sz="2800" b="1" u="sng" dirty="0"/>
              <a:t>workers</a:t>
            </a:r>
            <a:r>
              <a:rPr lang="en-US" sz="2800" dirty="0"/>
              <a:t>, </a:t>
            </a:r>
            <a:r>
              <a:rPr lang="en-US" sz="2800" b="1" u="sng" dirty="0"/>
              <a:t>soldiers</a:t>
            </a:r>
            <a:r>
              <a:rPr lang="en-US" sz="2800" dirty="0"/>
              <a:t>, and philosopher-rulers.  Plato founded a school in Athens called the Academy, where he taught a student named Aristotle.  </a:t>
            </a:r>
            <a:r>
              <a:rPr lang="en-US" sz="2800" b="1" u="sng" dirty="0"/>
              <a:t>Aristotle</a:t>
            </a:r>
            <a:r>
              <a:rPr lang="en-US" sz="2800" dirty="0"/>
              <a:t> believed that reason should guide the pursuit of knowledge.  </a:t>
            </a:r>
          </a:p>
          <a:p>
            <a:endParaRPr lang="en-US" dirty="0"/>
          </a:p>
        </p:txBody>
      </p:sp>
      <p:pic>
        <p:nvPicPr>
          <p:cNvPr id="4" name="Picture 3">
            <a:extLst>
              <a:ext uri="{FF2B5EF4-FFF2-40B4-BE49-F238E27FC236}">
                <a16:creationId xmlns:a16="http://schemas.microsoft.com/office/drawing/2014/main" id="{55C45D8E-49DD-4E4D-8CCE-9E91C5AAF8E2}"/>
              </a:ext>
            </a:extLst>
          </p:cNvPr>
          <p:cNvPicPr>
            <a:picLocks noChangeAspect="1"/>
          </p:cNvPicPr>
          <p:nvPr/>
        </p:nvPicPr>
        <p:blipFill>
          <a:blip r:embed="rId2"/>
          <a:stretch>
            <a:fillRect/>
          </a:stretch>
        </p:blipFill>
        <p:spPr>
          <a:xfrm>
            <a:off x="9639300" y="0"/>
            <a:ext cx="2552700" cy="3187700"/>
          </a:xfrm>
          <a:prstGeom prst="rect">
            <a:avLst/>
          </a:prstGeom>
        </p:spPr>
      </p:pic>
    </p:spTree>
    <p:extLst>
      <p:ext uri="{BB962C8B-B14F-4D97-AF65-F5344CB8AC3E}">
        <p14:creationId xmlns:p14="http://schemas.microsoft.com/office/powerpoint/2010/main" val="2702414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{6C4688C0-A1FD-9446-9307-8C363A935F2A}tf10001122</Template>
  <TotalTime>3619</TotalTime>
  <Words>1237</Words>
  <Application>Microsoft Macintosh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Tw Cen MT</vt:lpstr>
      <vt:lpstr>Circuit</vt:lpstr>
      <vt:lpstr>Chapter 6 Section 2 </vt:lpstr>
      <vt:lpstr>The Golden Age of Athens</vt:lpstr>
      <vt:lpstr>Ancient Greece Religious Beliefs</vt:lpstr>
      <vt:lpstr>Gods and Goddesses </vt:lpstr>
      <vt:lpstr>PowerPoint Presentation</vt:lpstr>
      <vt:lpstr>The Oracles</vt:lpstr>
      <vt:lpstr>Greek Science and Philosophy</vt:lpstr>
      <vt:lpstr>Socrates</vt:lpstr>
      <vt:lpstr>Plato and Aristotle</vt:lpstr>
      <vt:lpstr>Visual and Dramatic Arts</vt:lpstr>
      <vt:lpstr>The Parthenon</vt:lpstr>
      <vt:lpstr>Dramas</vt:lpstr>
      <vt:lpstr>Comedies</vt:lpstr>
      <vt:lpstr>Many City-States, One People</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DeShenia</dc:creator>
  <cp:lastModifiedBy>Coleman, DeShenia</cp:lastModifiedBy>
  <cp:revision>9</cp:revision>
  <dcterms:created xsi:type="dcterms:W3CDTF">2019-01-11T15:06:32Z</dcterms:created>
  <dcterms:modified xsi:type="dcterms:W3CDTF">2019-01-14T03:26:19Z</dcterms:modified>
</cp:coreProperties>
</file>